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5" r:id="rId1"/>
  </p:sldMasterIdLst>
  <p:notesMasterIdLst>
    <p:notesMasterId r:id="rId49"/>
  </p:notesMasterIdLst>
  <p:sldIdLst>
    <p:sldId id="256" r:id="rId2"/>
    <p:sldId id="257" r:id="rId3"/>
    <p:sldId id="291" r:id="rId4"/>
    <p:sldId id="374" r:id="rId5"/>
    <p:sldId id="258" r:id="rId6"/>
    <p:sldId id="259" r:id="rId7"/>
    <p:sldId id="286" r:id="rId8"/>
    <p:sldId id="265" r:id="rId9"/>
    <p:sldId id="273" r:id="rId10"/>
    <p:sldId id="311" r:id="rId11"/>
    <p:sldId id="375" r:id="rId12"/>
    <p:sldId id="354" r:id="rId13"/>
    <p:sldId id="388" r:id="rId14"/>
    <p:sldId id="290" r:id="rId15"/>
    <p:sldId id="376" r:id="rId16"/>
    <p:sldId id="377" r:id="rId17"/>
    <p:sldId id="275" r:id="rId18"/>
    <p:sldId id="301" r:id="rId19"/>
    <p:sldId id="361" r:id="rId20"/>
    <p:sldId id="300" r:id="rId21"/>
    <p:sldId id="362" r:id="rId22"/>
    <p:sldId id="277" r:id="rId23"/>
    <p:sldId id="297" r:id="rId24"/>
    <p:sldId id="366" r:id="rId25"/>
    <p:sldId id="363" r:id="rId26"/>
    <p:sldId id="389" r:id="rId27"/>
    <p:sldId id="402" r:id="rId28"/>
    <p:sldId id="391" r:id="rId29"/>
    <p:sldId id="393" r:id="rId30"/>
    <p:sldId id="404" r:id="rId31"/>
    <p:sldId id="405" r:id="rId32"/>
    <p:sldId id="406" r:id="rId33"/>
    <p:sldId id="407" r:id="rId34"/>
    <p:sldId id="380" r:id="rId35"/>
    <p:sldId id="397" r:id="rId36"/>
    <p:sldId id="381" r:id="rId37"/>
    <p:sldId id="379" r:id="rId38"/>
    <p:sldId id="317" r:id="rId39"/>
    <p:sldId id="315" r:id="rId40"/>
    <p:sldId id="386" r:id="rId41"/>
    <p:sldId id="316" r:id="rId42"/>
    <p:sldId id="399" r:id="rId43"/>
    <p:sldId id="403" r:id="rId44"/>
    <p:sldId id="401" r:id="rId45"/>
    <p:sldId id="387" r:id="rId46"/>
    <p:sldId id="400" r:id="rId47"/>
    <p:sldId id="321" r:id="rId48"/>
  </p:sldIdLst>
  <p:sldSz cx="12192000" cy="6858000"/>
  <p:notesSz cx="6858000" cy="9144000"/>
  <p:defaultTextStyle>
    <a:defPPr>
      <a:defRPr lang="nl-NL"/>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jorie Nelissen" initials="MN" lastIdx="2" clrIdx="1">
    <p:extLst>
      <p:ext uri="{19B8F6BF-5375-455C-9EA6-DF929625EA0E}">
        <p15:presenceInfo xmlns:p15="http://schemas.microsoft.com/office/powerpoint/2012/main" userId="Marjorie Nelisse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Stijl, licht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698" autoAdjust="0"/>
    <p:restoredTop sz="59705" autoAdjust="0"/>
  </p:normalViewPr>
  <p:slideViewPr>
    <p:cSldViewPr snapToGrid="0">
      <p:cViewPr varScale="1">
        <p:scale>
          <a:sx n="52" d="100"/>
          <a:sy n="52" d="100"/>
        </p:scale>
        <p:origin x="1426" y="53"/>
      </p:cViewPr>
      <p:guideLst>
        <p:guide orient="horz" pos="2160"/>
        <p:guide pos="3840"/>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A00478-4A65-4D60-B6F8-6A78022160A4}" type="doc">
      <dgm:prSet loTypeId="urn:microsoft.com/office/officeart/2005/8/layout/matrix1" loCatId="matrix" qsTypeId="urn:microsoft.com/office/officeart/2005/8/quickstyle/3d1" qsCatId="3D" csTypeId="urn:microsoft.com/office/officeart/2005/8/colors/accent1_2" csCatId="accent1" phldr="1"/>
      <dgm:spPr/>
      <dgm:t>
        <a:bodyPr/>
        <a:lstStyle/>
        <a:p>
          <a:endParaRPr lang="nl-NL"/>
        </a:p>
      </dgm:t>
    </dgm:pt>
    <dgm:pt modelId="{36907523-B3D5-451D-A624-5B8797DF2848}">
      <dgm:prSet phldrT="[Tekst]" custT="1"/>
      <dgm:spPr/>
      <dgm:t>
        <a:bodyPr/>
        <a:lstStyle/>
        <a:p>
          <a:r>
            <a:rPr lang="nl-NL" sz="3600" dirty="0" smtClean="0"/>
            <a:t>Veiligheid </a:t>
          </a:r>
          <a:r>
            <a:rPr lang="nl-NL" sz="3600" dirty="0" err="1" smtClean="0"/>
            <a:t>biosimilar</a:t>
          </a:r>
          <a:endParaRPr lang="nl-NL" sz="3600" dirty="0"/>
        </a:p>
      </dgm:t>
    </dgm:pt>
    <dgm:pt modelId="{32B920AA-BEEA-4892-BB13-CA604C688E51}" type="parTrans" cxnId="{FEE69786-6201-42F7-9924-2CCC5EE387F3}">
      <dgm:prSet/>
      <dgm:spPr/>
      <dgm:t>
        <a:bodyPr/>
        <a:lstStyle/>
        <a:p>
          <a:endParaRPr lang="nl-NL">
            <a:solidFill>
              <a:sysClr val="windowText" lastClr="000000"/>
            </a:solidFill>
          </a:endParaRPr>
        </a:p>
      </dgm:t>
    </dgm:pt>
    <dgm:pt modelId="{7356C42B-D9B3-4A35-B5BB-A00D3D9DB080}" type="sibTrans" cxnId="{FEE69786-6201-42F7-9924-2CCC5EE387F3}">
      <dgm:prSet/>
      <dgm:spPr/>
      <dgm:t>
        <a:bodyPr/>
        <a:lstStyle/>
        <a:p>
          <a:endParaRPr lang="nl-NL">
            <a:solidFill>
              <a:sysClr val="windowText" lastClr="000000"/>
            </a:solidFill>
          </a:endParaRPr>
        </a:p>
      </dgm:t>
    </dgm:pt>
    <dgm:pt modelId="{CCEB3C11-8700-4301-BCAF-3A9A9AC76D4F}">
      <dgm:prSet phldrT="[Tekst]" custT="1"/>
      <dgm:spPr/>
      <dgm:t>
        <a:bodyPr/>
        <a:lstStyle/>
        <a:p>
          <a:r>
            <a:rPr lang="nl-NL" sz="3600" dirty="0" smtClean="0"/>
            <a:t>Kwaliteitscontrole</a:t>
          </a:r>
          <a:endParaRPr lang="nl-NL" sz="3600" dirty="0"/>
        </a:p>
      </dgm:t>
    </dgm:pt>
    <dgm:pt modelId="{7C5D0246-A5D4-4CC9-A008-5227077F1F85}" type="parTrans" cxnId="{AABF14B8-2FF8-465D-B8D5-F67F8F98BC61}">
      <dgm:prSet/>
      <dgm:spPr/>
      <dgm:t>
        <a:bodyPr/>
        <a:lstStyle/>
        <a:p>
          <a:endParaRPr lang="nl-NL">
            <a:solidFill>
              <a:sysClr val="windowText" lastClr="000000"/>
            </a:solidFill>
          </a:endParaRPr>
        </a:p>
      </dgm:t>
    </dgm:pt>
    <dgm:pt modelId="{091A6FE9-845D-4BA3-888F-0EADA6090299}" type="sibTrans" cxnId="{AABF14B8-2FF8-465D-B8D5-F67F8F98BC61}">
      <dgm:prSet/>
      <dgm:spPr/>
      <dgm:t>
        <a:bodyPr/>
        <a:lstStyle/>
        <a:p>
          <a:endParaRPr lang="nl-NL">
            <a:solidFill>
              <a:sysClr val="windowText" lastClr="000000"/>
            </a:solidFill>
          </a:endParaRPr>
        </a:p>
      </dgm:t>
    </dgm:pt>
    <dgm:pt modelId="{7E5B45A4-92C3-4712-A172-69DBA03980B0}">
      <dgm:prSet phldrT="[Tekst]" custT="1"/>
      <dgm:spPr/>
      <dgm:t>
        <a:bodyPr/>
        <a:lstStyle/>
        <a:p>
          <a:r>
            <a:rPr lang="nl-NL" sz="3600" dirty="0" smtClean="0"/>
            <a:t>Risicobeheerplan</a:t>
          </a:r>
          <a:endParaRPr lang="nl-NL" sz="3600" dirty="0"/>
        </a:p>
      </dgm:t>
    </dgm:pt>
    <dgm:pt modelId="{ED365FFD-A00C-4CF0-91C1-E53116B0DE12}" type="parTrans" cxnId="{64CCB0FD-8F85-46DB-B754-975545B188B3}">
      <dgm:prSet/>
      <dgm:spPr/>
      <dgm:t>
        <a:bodyPr/>
        <a:lstStyle/>
        <a:p>
          <a:endParaRPr lang="nl-NL">
            <a:solidFill>
              <a:sysClr val="windowText" lastClr="000000"/>
            </a:solidFill>
          </a:endParaRPr>
        </a:p>
      </dgm:t>
    </dgm:pt>
    <dgm:pt modelId="{C8BB085A-E26E-4965-88FB-C77C0577E3A4}" type="sibTrans" cxnId="{64CCB0FD-8F85-46DB-B754-975545B188B3}">
      <dgm:prSet/>
      <dgm:spPr/>
      <dgm:t>
        <a:bodyPr/>
        <a:lstStyle/>
        <a:p>
          <a:endParaRPr lang="nl-NL">
            <a:solidFill>
              <a:sysClr val="windowText" lastClr="000000"/>
            </a:solidFill>
          </a:endParaRPr>
        </a:p>
      </dgm:t>
    </dgm:pt>
    <dgm:pt modelId="{A26FEDDF-1559-4CF0-B2BE-8777F967ADF5}">
      <dgm:prSet phldrT="[Tekst]" custT="1"/>
      <dgm:spPr/>
      <dgm:t>
        <a:bodyPr/>
        <a:lstStyle/>
        <a:p>
          <a:r>
            <a:rPr lang="nl-NL" sz="3600" smtClean="0"/>
            <a:t>Aanvullende monitoring</a:t>
          </a:r>
          <a:endParaRPr lang="nl-NL" sz="3600"/>
        </a:p>
      </dgm:t>
    </dgm:pt>
    <dgm:pt modelId="{9C3DCB3E-CBC1-454B-A86A-11974D8FA262}" type="parTrans" cxnId="{FC084953-8E03-4409-BA41-D7B00185BDDB}">
      <dgm:prSet/>
      <dgm:spPr/>
      <dgm:t>
        <a:bodyPr/>
        <a:lstStyle/>
        <a:p>
          <a:endParaRPr lang="nl-NL">
            <a:solidFill>
              <a:sysClr val="windowText" lastClr="000000"/>
            </a:solidFill>
          </a:endParaRPr>
        </a:p>
      </dgm:t>
    </dgm:pt>
    <dgm:pt modelId="{CDD581D7-C192-4645-A250-BB9B7B5D002B}" type="sibTrans" cxnId="{FC084953-8E03-4409-BA41-D7B00185BDDB}">
      <dgm:prSet/>
      <dgm:spPr/>
      <dgm:t>
        <a:bodyPr/>
        <a:lstStyle/>
        <a:p>
          <a:endParaRPr lang="nl-NL">
            <a:solidFill>
              <a:sysClr val="windowText" lastClr="000000"/>
            </a:solidFill>
          </a:endParaRPr>
        </a:p>
      </dgm:t>
    </dgm:pt>
    <dgm:pt modelId="{A1B73394-7859-4F3B-97AE-5D52A74F6DDF}">
      <dgm:prSet phldrT="[Tekst]" custT="1"/>
      <dgm:spPr/>
      <dgm:t>
        <a:bodyPr/>
        <a:lstStyle/>
        <a:p>
          <a:r>
            <a:rPr lang="nl-NL" sz="3600" dirty="0" smtClean="0"/>
            <a:t>Traceerbaarheid</a:t>
          </a:r>
          <a:endParaRPr lang="nl-NL" sz="3600" dirty="0"/>
        </a:p>
      </dgm:t>
    </dgm:pt>
    <dgm:pt modelId="{AD9B1C8C-A927-4128-8CB6-25F5CAB1917D}" type="parTrans" cxnId="{92D0F52F-2BB6-4848-8019-9E145E06C41D}">
      <dgm:prSet/>
      <dgm:spPr/>
      <dgm:t>
        <a:bodyPr/>
        <a:lstStyle/>
        <a:p>
          <a:endParaRPr lang="nl-NL">
            <a:solidFill>
              <a:sysClr val="windowText" lastClr="000000"/>
            </a:solidFill>
          </a:endParaRPr>
        </a:p>
      </dgm:t>
    </dgm:pt>
    <dgm:pt modelId="{13D28114-E854-4179-894C-62D7B26CB38E}" type="sibTrans" cxnId="{92D0F52F-2BB6-4848-8019-9E145E06C41D}">
      <dgm:prSet/>
      <dgm:spPr/>
      <dgm:t>
        <a:bodyPr/>
        <a:lstStyle/>
        <a:p>
          <a:endParaRPr lang="nl-NL">
            <a:solidFill>
              <a:sysClr val="windowText" lastClr="000000"/>
            </a:solidFill>
          </a:endParaRPr>
        </a:p>
      </dgm:t>
    </dgm:pt>
    <dgm:pt modelId="{DA4B03B3-7134-4AF4-BA20-8D57C991DB35}" type="pres">
      <dgm:prSet presAssocID="{65A00478-4A65-4D60-B6F8-6A78022160A4}" presName="diagram" presStyleCnt="0">
        <dgm:presLayoutVars>
          <dgm:chMax val="1"/>
          <dgm:dir/>
          <dgm:animLvl val="ctr"/>
          <dgm:resizeHandles val="exact"/>
        </dgm:presLayoutVars>
      </dgm:prSet>
      <dgm:spPr/>
      <dgm:t>
        <a:bodyPr/>
        <a:lstStyle/>
        <a:p>
          <a:endParaRPr lang="nl-NL"/>
        </a:p>
      </dgm:t>
    </dgm:pt>
    <dgm:pt modelId="{0368D1BA-64AF-4CC9-8D88-C4A2AA256F75}" type="pres">
      <dgm:prSet presAssocID="{65A00478-4A65-4D60-B6F8-6A78022160A4}" presName="matrix" presStyleCnt="0"/>
      <dgm:spPr/>
      <dgm:t>
        <a:bodyPr/>
        <a:lstStyle/>
        <a:p>
          <a:endParaRPr lang="nl-NL"/>
        </a:p>
      </dgm:t>
    </dgm:pt>
    <dgm:pt modelId="{FE846696-C3D4-4CC7-80F7-4C7FDD45FCFC}" type="pres">
      <dgm:prSet presAssocID="{65A00478-4A65-4D60-B6F8-6A78022160A4}" presName="tile1" presStyleLbl="node1" presStyleIdx="0" presStyleCnt="4" custLinFactNeighborY="-3767"/>
      <dgm:spPr/>
      <dgm:t>
        <a:bodyPr/>
        <a:lstStyle/>
        <a:p>
          <a:endParaRPr lang="nl-NL"/>
        </a:p>
      </dgm:t>
    </dgm:pt>
    <dgm:pt modelId="{FB4BFAB3-FEAD-4F39-BD58-4C5DAD558957}" type="pres">
      <dgm:prSet presAssocID="{65A00478-4A65-4D60-B6F8-6A78022160A4}" presName="tile1text" presStyleLbl="node1" presStyleIdx="0" presStyleCnt="4">
        <dgm:presLayoutVars>
          <dgm:chMax val="0"/>
          <dgm:chPref val="0"/>
          <dgm:bulletEnabled val="1"/>
        </dgm:presLayoutVars>
      </dgm:prSet>
      <dgm:spPr/>
      <dgm:t>
        <a:bodyPr/>
        <a:lstStyle/>
        <a:p>
          <a:endParaRPr lang="nl-NL"/>
        </a:p>
      </dgm:t>
    </dgm:pt>
    <dgm:pt modelId="{871655E5-7203-4C5C-8941-72B991DD4E5C}" type="pres">
      <dgm:prSet presAssocID="{65A00478-4A65-4D60-B6F8-6A78022160A4}" presName="tile2" presStyleLbl="node1" presStyleIdx="1" presStyleCnt="4"/>
      <dgm:spPr/>
      <dgm:t>
        <a:bodyPr/>
        <a:lstStyle/>
        <a:p>
          <a:endParaRPr lang="nl-NL"/>
        </a:p>
      </dgm:t>
    </dgm:pt>
    <dgm:pt modelId="{651AE613-AAA4-435D-9087-27A6DD4DB555}" type="pres">
      <dgm:prSet presAssocID="{65A00478-4A65-4D60-B6F8-6A78022160A4}" presName="tile2text" presStyleLbl="node1" presStyleIdx="1" presStyleCnt="4">
        <dgm:presLayoutVars>
          <dgm:chMax val="0"/>
          <dgm:chPref val="0"/>
          <dgm:bulletEnabled val="1"/>
        </dgm:presLayoutVars>
      </dgm:prSet>
      <dgm:spPr/>
      <dgm:t>
        <a:bodyPr/>
        <a:lstStyle/>
        <a:p>
          <a:endParaRPr lang="nl-NL"/>
        </a:p>
      </dgm:t>
    </dgm:pt>
    <dgm:pt modelId="{A8A7ADA4-B16B-4B33-BD98-40A874D74D10}" type="pres">
      <dgm:prSet presAssocID="{65A00478-4A65-4D60-B6F8-6A78022160A4}" presName="tile3" presStyleLbl="node1" presStyleIdx="2" presStyleCnt="4" custLinFactNeighborY="-3767"/>
      <dgm:spPr/>
      <dgm:t>
        <a:bodyPr/>
        <a:lstStyle/>
        <a:p>
          <a:endParaRPr lang="nl-NL"/>
        </a:p>
      </dgm:t>
    </dgm:pt>
    <dgm:pt modelId="{609FF442-6C8A-4F98-9677-8A0D8C088415}" type="pres">
      <dgm:prSet presAssocID="{65A00478-4A65-4D60-B6F8-6A78022160A4}" presName="tile3text" presStyleLbl="node1" presStyleIdx="2" presStyleCnt="4">
        <dgm:presLayoutVars>
          <dgm:chMax val="0"/>
          <dgm:chPref val="0"/>
          <dgm:bulletEnabled val="1"/>
        </dgm:presLayoutVars>
      </dgm:prSet>
      <dgm:spPr/>
      <dgm:t>
        <a:bodyPr/>
        <a:lstStyle/>
        <a:p>
          <a:endParaRPr lang="nl-NL"/>
        </a:p>
      </dgm:t>
    </dgm:pt>
    <dgm:pt modelId="{912DB144-0F43-4FB5-A953-9438F6583AC6}" type="pres">
      <dgm:prSet presAssocID="{65A00478-4A65-4D60-B6F8-6A78022160A4}" presName="tile4" presStyleLbl="node1" presStyleIdx="3" presStyleCnt="4" custLinFactNeighborY="-3767"/>
      <dgm:spPr/>
      <dgm:t>
        <a:bodyPr/>
        <a:lstStyle/>
        <a:p>
          <a:endParaRPr lang="nl-NL"/>
        </a:p>
      </dgm:t>
    </dgm:pt>
    <dgm:pt modelId="{CA2C3235-0E5D-4AF6-ACFD-CCA88B121C4C}" type="pres">
      <dgm:prSet presAssocID="{65A00478-4A65-4D60-B6F8-6A78022160A4}" presName="tile4text" presStyleLbl="node1" presStyleIdx="3" presStyleCnt="4">
        <dgm:presLayoutVars>
          <dgm:chMax val="0"/>
          <dgm:chPref val="0"/>
          <dgm:bulletEnabled val="1"/>
        </dgm:presLayoutVars>
      </dgm:prSet>
      <dgm:spPr/>
      <dgm:t>
        <a:bodyPr/>
        <a:lstStyle/>
        <a:p>
          <a:endParaRPr lang="nl-NL"/>
        </a:p>
      </dgm:t>
    </dgm:pt>
    <dgm:pt modelId="{FDF808CA-30D8-497A-B5AA-2DE95450CE27}" type="pres">
      <dgm:prSet presAssocID="{65A00478-4A65-4D60-B6F8-6A78022160A4}" presName="centerTile" presStyleLbl="fgShp" presStyleIdx="0" presStyleCnt="1">
        <dgm:presLayoutVars>
          <dgm:chMax val="0"/>
          <dgm:chPref val="0"/>
        </dgm:presLayoutVars>
      </dgm:prSet>
      <dgm:spPr/>
      <dgm:t>
        <a:bodyPr/>
        <a:lstStyle/>
        <a:p>
          <a:endParaRPr lang="nl-NL"/>
        </a:p>
      </dgm:t>
    </dgm:pt>
  </dgm:ptLst>
  <dgm:cxnLst>
    <dgm:cxn modelId="{B81CF27D-43DD-40F3-84D4-2A5395AE8582}" type="presOf" srcId="{A1B73394-7859-4F3B-97AE-5D52A74F6DDF}" destId="{CA2C3235-0E5D-4AF6-ACFD-CCA88B121C4C}" srcOrd="1" destOrd="0" presId="urn:microsoft.com/office/officeart/2005/8/layout/matrix1"/>
    <dgm:cxn modelId="{64CCB0FD-8F85-46DB-B754-975545B188B3}" srcId="{36907523-B3D5-451D-A624-5B8797DF2848}" destId="{7E5B45A4-92C3-4712-A172-69DBA03980B0}" srcOrd="1" destOrd="0" parTransId="{ED365FFD-A00C-4CF0-91C1-E53116B0DE12}" sibTransId="{C8BB085A-E26E-4965-88FB-C77C0577E3A4}"/>
    <dgm:cxn modelId="{8E9E2A77-0A9B-4019-B866-7F61519ECCFD}" type="presOf" srcId="{36907523-B3D5-451D-A624-5B8797DF2848}" destId="{FDF808CA-30D8-497A-B5AA-2DE95450CE27}" srcOrd="0" destOrd="0" presId="urn:microsoft.com/office/officeart/2005/8/layout/matrix1"/>
    <dgm:cxn modelId="{82229DEC-1354-45CF-98CB-95E05938B297}" type="presOf" srcId="{CCEB3C11-8700-4301-BCAF-3A9A9AC76D4F}" destId="{FE846696-C3D4-4CC7-80F7-4C7FDD45FCFC}" srcOrd="0" destOrd="0" presId="urn:microsoft.com/office/officeart/2005/8/layout/matrix1"/>
    <dgm:cxn modelId="{FEE69786-6201-42F7-9924-2CCC5EE387F3}" srcId="{65A00478-4A65-4D60-B6F8-6A78022160A4}" destId="{36907523-B3D5-451D-A624-5B8797DF2848}" srcOrd="0" destOrd="0" parTransId="{32B920AA-BEEA-4892-BB13-CA604C688E51}" sibTransId="{7356C42B-D9B3-4A35-B5BB-A00D3D9DB080}"/>
    <dgm:cxn modelId="{C322C49B-BAB9-4AC8-8C56-724BFD425522}" type="presOf" srcId="{CCEB3C11-8700-4301-BCAF-3A9A9AC76D4F}" destId="{FB4BFAB3-FEAD-4F39-BD58-4C5DAD558957}" srcOrd="1" destOrd="0" presId="urn:microsoft.com/office/officeart/2005/8/layout/matrix1"/>
    <dgm:cxn modelId="{FC084953-8E03-4409-BA41-D7B00185BDDB}" srcId="{36907523-B3D5-451D-A624-5B8797DF2848}" destId="{A26FEDDF-1559-4CF0-B2BE-8777F967ADF5}" srcOrd="2" destOrd="0" parTransId="{9C3DCB3E-CBC1-454B-A86A-11974D8FA262}" sibTransId="{CDD581D7-C192-4645-A250-BB9B7B5D002B}"/>
    <dgm:cxn modelId="{569B870E-5FA9-49C9-8E44-8D9062A3FA14}" type="presOf" srcId="{A26FEDDF-1559-4CF0-B2BE-8777F967ADF5}" destId="{A8A7ADA4-B16B-4B33-BD98-40A874D74D10}" srcOrd="0" destOrd="0" presId="urn:microsoft.com/office/officeart/2005/8/layout/matrix1"/>
    <dgm:cxn modelId="{AABF14B8-2FF8-465D-B8D5-F67F8F98BC61}" srcId="{36907523-B3D5-451D-A624-5B8797DF2848}" destId="{CCEB3C11-8700-4301-BCAF-3A9A9AC76D4F}" srcOrd="0" destOrd="0" parTransId="{7C5D0246-A5D4-4CC9-A008-5227077F1F85}" sibTransId="{091A6FE9-845D-4BA3-888F-0EADA6090299}"/>
    <dgm:cxn modelId="{677BD532-85AC-49DD-8940-59F7B74F0E62}" type="presOf" srcId="{65A00478-4A65-4D60-B6F8-6A78022160A4}" destId="{DA4B03B3-7134-4AF4-BA20-8D57C991DB35}" srcOrd="0" destOrd="0" presId="urn:microsoft.com/office/officeart/2005/8/layout/matrix1"/>
    <dgm:cxn modelId="{FD5D855E-7542-4839-9C8D-DB9E4157C82D}" type="presOf" srcId="{A26FEDDF-1559-4CF0-B2BE-8777F967ADF5}" destId="{609FF442-6C8A-4F98-9677-8A0D8C088415}" srcOrd="1" destOrd="0" presId="urn:microsoft.com/office/officeart/2005/8/layout/matrix1"/>
    <dgm:cxn modelId="{23AB2BEC-F416-4147-ABFF-FD8F07725827}" type="presOf" srcId="{7E5B45A4-92C3-4712-A172-69DBA03980B0}" destId="{651AE613-AAA4-435D-9087-27A6DD4DB555}" srcOrd="1" destOrd="0" presId="urn:microsoft.com/office/officeart/2005/8/layout/matrix1"/>
    <dgm:cxn modelId="{92D0F52F-2BB6-4848-8019-9E145E06C41D}" srcId="{36907523-B3D5-451D-A624-5B8797DF2848}" destId="{A1B73394-7859-4F3B-97AE-5D52A74F6DDF}" srcOrd="3" destOrd="0" parTransId="{AD9B1C8C-A927-4128-8CB6-25F5CAB1917D}" sibTransId="{13D28114-E854-4179-894C-62D7B26CB38E}"/>
    <dgm:cxn modelId="{D35C1316-053C-440A-B83E-A827CF43801A}" type="presOf" srcId="{A1B73394-7859-4F3B-97AE-5D52A74F6DDF}" destId="{912DB144-0F43-4FB5-A953-9438F6583AC6}" srcOrd="0" destOrd="0" presId="urn:microsoft.com/office/officeart/2005/8/layout/matrix1"/>
    <dgm:cxn modelId="{1D32F5DC-5701-4D88-BD37-E7CC46C1BC0C}" type="presOf" srcId="{7E5B45A4-92C3-4712-A172-69DBA03980B0}" destId="{871655E5-7203-4C5C-8941-72B991DD4E5C}" srcOrd="0" destOrd="0" presId="urn:microsoft.com/office/officeart/2005/8/layout/matrix1"/>
    <dgm:cxn modelId="{9867B877-2A5F-4169-AEDC-BF83474BD51B}" type="presParOf" srcId="{DA4B03B3-7134-4AF4-BA20-8D57C991DB35}" destId="{0368D1BA-64AF-4CC9-8D88-C4A2AA256F75}" srcOrd="0" destOrd="0" presId="urn:microsoft.com/office/officeart/2005/8/layout/matrix1"/>
    <dgm:cxn modelId="{51E2079C-E170-4526-B467-953DF97CD525}" type="presParOf" srcId="{0368D1BA-64AF-4CC9-8D88-C4A2AA256F75}" destId="{FE846696-C3D4-4CC7-80F7-4C7FDD45FCFC}" srcOrd="0" destOrd="0" presId="urn:microsoft.com/office/officeart/2005/8/layout/matrix1"/>
    <dgm:cxn modelId="{C9372F4F-A752-4D53-9DA1-5B911C359764}" type="presParOf" srcId="{0368D1BA-64AF-4CC9-8D88-C4A2AA256F75}" destId="{FB4BFAB3-FEAD-4F39-BD58-4C5DAD558957}" srcOrd="1" destOrd="0" presId="urn:microsoft.com/office/officeart/2005/8/layout/matrix1"/>
    <dgm:cxn modelId="{38A1D641-36CE-44AC-99CC-F8CE6802A373}" type="presParOf" srcId="{0368D1BA-64AF-4CC9-8D88-C4A2AA256F75}" destId="{871655E5-7203-4C5C-8941-72B991DD4E5C}" srcOrd="2" destOrd="0" presId="urn:microsoft.com/office/officeart/2005/8/layout/matrix1"/>
    <dgm:cxn modelId="{25550333-4CA6-40EE-B7FB-25AA17306BFB}" type="presParOf" srcId="{0368D1BA-64AF-4CC9-8D88-C4A2AA256F75}" destId="{651AE613-AAA4-435D-9087-27A6DD4DB555}" srcOrd="3" destOrd="0" presId="urn:microsoft.com/office/officeart/2005/8/layout/matrix1"/>
    <dgm:cxn modelId="{CB567C19-D1FF-463F-82D8-91DEC1A72AF5}" type="presParOf" srcId="{0368D1BA-64AF-4CC9-8D88-C4A2AA256F75}" destId="{A8A7ADA4-B16B-4B33-BD98-40A874D74D10}" srcOrd="4" destOrd="0" presId="urn:microsoft.com/office/officeart/2005/8/layout/matrix1"/>
    <dgm:cxn modelId="{C3887ABD-82CE-486F-90FE-B018A2F9091E}" type="presParOf" srcId="{0368D1BA-64AF-4CC9-8D88-C4A2AA256F75}" destId="{609FF442-6C8A-4F98-9677-8A0D8C088415}" srcOrd="5" destOrd="0" presId="urn:microsoft.com/office/officeart/2005/8/layout/matrix1"/>
    <dgm:cxn modelId="{BFED0D3D-058F-4F47-A6A1-C5E666243D07}" type="presParOf" srcId="{0368D1BA-64AF-4CC9-8D88-C4A2AA256F75}" destId="{912DB144-0F43-4FB5-A953-9438F6583AC6}" srcOrd="6" destOrd="0" presId="urn:microsoft.com/office/officeart/2005/8/layout/matrix1"/>
    <dgm:cxn modelId="{9C69F22C-CFB6-478D-AB23-EFEFE05CE3EE}" type="presParOf" srcId="{0368D1BA-64AF-4CC9-8D88-C4A2AA256F75}" destId="{CA2C3235-0E5D-4AF6-ACFD-CCA88B121C4C}" srcOrd="7" destOrd="0" presId="urn:microsoft.com/office/officeart/2005/8/layout/matrix1"/>
    <dgm:cxn modelId="{D75DF877-101E-4E43-94EF-BA0FE3C12780}" type="presParOf" srcId="{DA4B03B3-7134-4AF4-BA20-8D57C991DB35}" destId="{FDF808CA-30D8-497A-B5AA-2DE95450CE27}" srcOrd="1" destOrd="0" presId="urn:microsoft.com/office/officeart/2005/8/layout/matrix1"/>
  </dgm:cxnLst>
  <dgm:bg/>
  <dgm:whole>
    <a:ln w="57150">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2559417-F021-4F34-86C9-0B0ADC94F8E2}" type="doc">
      <dgm:prSet loTypeId="urn:microsoft.com/office/officeart/2005/8/layout/hProcess9" loCatId="process" qsTypeId="urn:microsoft.com/office/officeart/2005/8/quickstyle/3d1" qsCatId="3D" csTypeId="urn:microsoft.com/office/officeart/2005/8/colors/accent1_2" csCatId="accent1" phldr="1"/>
      <dgm:spPr/>
    </dgm:pt>
    <dgm:pt modelId="{5E0D6300-CBB5-4DC8-A4E6-C06984B88E58}">
      <dgm:prSet phldrT="[Tekst]" custT="1"/>
      <dgm:spPr/>
      <dgm:t>
        <a:bodyPr/>
        <a:lstStyle/>
        <a:p>
          <a:r>
            <a:rPr lang="nl-NL" sz="2400" smtClean="0"/>
            <a:t>Lijstprijs</a:t>
          </a:r>
          <a:endParaRPr lang="nl-NL" sz="2400" dirty="0"/>
        </a:p>
      </dgm:t>
    </dgm:pt>
    <dgm:pt modelId="{BD4AF412-054C-4B6B-85D9-AF3532468428}" type="parTrans" cxnId="{5C84BFB7-C26C-41E0-9D39-6D71329B5064}">
      <dgm:prSet/>
      <dgm:spPr/>
      <dgm:t>
        <a:bodyPr/>
        <a:lstStyle/>
        <a:p>
          <a:endParaRPr lang="nl-NL">
            <a:solidFill>
              <a:sysClr val="windowText" lastClr="000000"/>
            </a:solidFill>
          </a:endParaRPr>
        </a:p>
      </dgm:t>
    </dgm:pt>
    <dgm:pt modelId="{20574EA6-D191-4DFB-9DFB-7FA1EAF70D33}" type="sibTrans" cxnId="{5C84BFB7-C26C-41E0-9D39-6D71329B5064}">
      <dgm:prSet/>
      <dgm:spPr/>
      <dgm:t>
        <a:bodyPr/>
        <a:lstStyle/>
        <a:p>
          <a:endParaRPr lang="nl-NL">
            <a:solidFill>
              <a:sysClr val="windowText" lastClr="000000"/>
            </a:solidFill>
          </a:endParaRPr>
        </a:p>
      </dgm:t>
    </dgm:pt>
    <dgm:pt modelId="{B6CA8AEF-FB97-40A4-A638-2EEC80E2CB5A}">
      <dgm:prSet phldrT="[Tekst]" custT="1"/>
      <dgm:spPr/>
      <dgm:t>
        <a:bodyPr/>
        <a:lstStyle/>
        <a:p>
          <a:r>
            <a:rPr lang="nl-NL" sz="2400" dirty="0" smtClean="0"/>
            <a:t>Fabrikant biedt korting</a:t>
          </a:r>
          <a:endParaRPr lang="nl-NL" sz="2400" dirty="0"/>
        </a:p>
      </dgm:t>
    </dgm:pt>
    <dgm:pt modelId="{52B570A7-FF3D-4B7E-9C39-0696E7080316}" type="parTrans" cxnId="{FF620ACD-81B1-44B4-9B1B-A838965FEEBD}">
      <dgm:prSet/>
      <dgm:spPr/>
      <dgm:t>
        <a:bodyPr/>
        <a:lstStyle/>
        <a:p>
          <a:endParaRPr lang="nl-NL"/>
        </a:p>
      </dgm:t>
    </dgm:pt>
    <dgm:pt modelId="{D43CADC8-C523-4ACD-A607-38DEE2861EFF}" type="sibTrans" cxnId="{FF620ACD-81B1-44B4-9B1B-A838965FEEBD}">
      <dgm:prSet/>
      <dgm:spPr/>
      <dgm:t>
        <a:bodyPr/>
        <a:lstStyle/>
        <a:p>
          <a:endParaRPr lang="nl-NL"/>
        </a:p>
      </dgm:t>
    </dgm:pt>
    <dgm:pt modelId="{9D79045B-DD9C-43D9-83FC-9050921739D6}">
      <dgm:prSet phldrT="[Tekst]" custT="1"/>
      <dgm:spPr/>
      <dgm:t>
        <a:bodyPr/>
        <a:lstStyle/>
        <a:p>
          <a:r>
            <a:rPr lang="nl-NL" sz="2400" dirty="0" smtClean="0"/>
            <a:t>Werkelijke prijs</a:t>
          </a:r>
          <a:endParaRPr lang="nl-NL" sz="2400" dirty="0"/>
        </a:p>
      </dgm:t>
    </dgm:pt>
    <dgm:pt modelId="{2092FEE8-11BD-4F82-9D71-A72742284A06}" type="parTrans" cxnId="{BA01CB52-CAA8-4291-B52F-8FDC89CA812F}">
      <dgm:prSet/>
      <dgm:spPr/>
      <dgm:t>
        <a:bodyPr/>
        <a:lstStyle/>
        <a:p>
          <a:endParaRPr lang="nl-NL"/>
        </a:p>
      </dgm:t>
    </dgm:pt>
    <dgm:pt modelId="{AB95041C-2FFB-4B93-AC89-1A8F97F5D51D}" type="sibTrans" cxnId="{BA01CB52-CAA8-4291-B52F-8FDC89CA812F}">
      <dgm:prSet/>
      <dgm:spPr/>
      <dgm:t>
        <a:bodyPr/>
        <a:lstStyle/>
        <a:p>
          <a:endParaRPr lang="nl-NL"/>
        </a:p>
      </dgm:t>
    </dgm:pt>
    <dgm:pt modelId="{AF0C4329-AEBC-447A-926B-21F337CD98A8}">
      <dgm:prSet phldrT="[Tekst]" custT="1"/>
      <dgm:spPr/>
      <dgm:t>
        <a:bodyPr/>
        <a:lstStyle/>
        <a:p>
          <a:r>
            <a:rPr lang="nl-NL" sz="2400" dirty="0" err="1" smtClean="0"/>
            <a:t>Onder-handeling</a:t>
          </a:r>
          <a:endParaRPr lang="nl-NL" sz="2400" dirty="0"/>
        </a:p>
      </dgm:t>
    </dgm:pt>
    <dgm:pt modelId="{1419F479-301C-403C-93F7-58A80C6884DE}" type="parTrans" cxnId="{C3B8EA73-2E8D-40FA-B5EC-06B7F6849E94}">
      <dgm:prSet/>
      <dgm:spPr/>
      <dgm:t>
        <a:bodyPr/>
        <a:lstStyle/>
        <a:p>
          <a:endParaRPr lang="nl-NL"/>
        </a:p>
      </dgm:t>
    </dgm:pt>
    <dgm:pt modelId="{21251BEA-372F-444E-932E-0D24B54B8019}" type="sibTrans" cxnId="{C3B8EA73-2E8D-40FA-B5EC-06B7F6849E94}">
      <dgm:prSet/>
      <dgm:spPr/>
      <dgm:t>
        <a:bodyPr/>
        <a:lstStyle/>
        <a:p>
          <a:endParaRPr lang="nl-NL"/>
        </a:p>
      </dgm:t>
    </dgm:pt>
    <dgm:pt modelId="{F1FEB20B-94CF-4B3D-956F-E1F6F1D6B839}" type="pres">
      <dgm:prSet presAssocID="{02559417-F021-4F34-86C9-0B0ADC94F8E2}" presName="CompostProcess" presStyleCnt="0">
        <dgm:presLayoutVars>
          <dgm:dir/>
          <dgm:resizeHandles val="exact"/>
        </dgm:presLayoutVars>
      </dgm:prSet>
      <dgm:spPr/>
    </dgm:pt>
    <dgm:pt modelId="{9F54CB43-52BC-406D-AF34-28027BB6F9C2}" type="pres">
      <dgm:prSet presAssocID="{02559417-F021-4F34-86C9-0B0ADC94F8E2}" presName="arrow" presStyleLbl="bgShp" presStyleIdx="0" presStyleCnt="1"/>
      <dgm:spPr/>
    </dgm:pt>
    <dgm:pt modelId="{34FAF875-2598-4977-B30E-A15F84853DA4}" type="pres">
      <dgm:prSet presAssocID="{02559417-F021-4F34-86C9-0B0ADC94F8E2}" presName="linearProcess" presStyleCnt="0"/>
      <dgm:spPr/>
    </dgm:pt>
    <dgm:pt modelId="{D9D2F1A5-DECA-42B9-B4F6-36D6F7DECBF3}" type="pres">
      <dgm:prSet presAssocID="{5E0D6300-CBB5-4DC8-A4E6-C06984B88E58}" presName="textNode" presStyleLbl="node1" presStyleIdx="0" presStyleCnt="4">
        <dgm:presLayoutVars>
          <dgm:bulletEnabled val="1"/>
        </dgm:presLayoutVars>
      </dgm:prSet>
      <dgm:spPr/>
      <dgm:t>
        <a:bodyPr/>
        <a:lstStyle/>
        <a:p>
          <a:endParaRPr lang="nl-NL"/>
        </a:p>
      </dgm:t>
    </dgm:pt>
    <dgm:pt modelId="{6781C823-BF42-488A-AA1C-AEE0EACE98F2}" type="pres">
      <dgm:prSet presAssocID="{20574EA6-D191-4DFB-9DFB-7FA1EAF70D33}" presName="sibTrans" presStyleCnt="0"/>
      <dgm:spPr/>
    </dgm:pt>
    <dgm:pt modelId="{297C7721-FD5D-43F3-87ED-6D10C5CC5BE7}" type="pres">
      <dgm:prSet presAssocID="{AF0C4329-AEBC-447A-926B-21F337CD98A8}" presName="textNode" presStyleLbl="node1" presStyleIdx="1" presStyleCnt="4">
        <dgm:presLayoutVars>
          <dgm:bulletEnabled val="1"/>
        </dgm:presLayoutVars>
      </dgm:prSet>
      <dgm:spPr/>
      <dgm:t>
        <a:bodyPr/>
        <a:lstStyle/>
        <a:p>
          <a:endParaRPr lang="nl-NL"/>
        </a:p>
      </dgm:t>
    </dgm:pt>
    <dgm:pt modelId="{D162BDF7-FA1E-43EB-B4C5-C1995C27E2DF}" type="pres">
      <dgm:prSet presAssocID="{21251BEA-372F-444E-932E-0D24B54B8019}" presName="sibTrans" presStyleCnt="0"/>
      <dgm:spPr/>
    </dgm:pt>
    <dgm:pt modelId="{DAD91C8B-1101-4257-AD9B-9FE3813475EB}" type="pres">
      <dgm:prSet presAssocID="{B6CA8AEF-FB97-40A4-A638-2EEC80E2CB5A}" presName="textNode" presStyleLbl="node1" presStyleIdx="2" presStyleCnt="4">
        <dgm:presLayoutVars>
          <dgm:bulletEnabled val="1"/>
        </dgm:presLayoutVars>
      </dgm:prSet>
      <dgm:spPr/>
      <dgm:t>
        <a:bodyPr/>
        <a:lstStyle/>
        <a:p>
          <a:endParaRPr lang="nl-NL"/>
        </a:p>
      </dgm:t>
    </dgm:pt>
    <dgm:pt modelId="{5F52931C-260C-41B6-810E-D309921D15DC}" type="pres">
      <dgm:prSet presAssocID="{D43CADC8-C523-4ACD-A607-38DEE2861EFF}" presName="sibTrans" presStyleCnt="0"/>
      <dgm:spPr/>
    </dgm:pt>
    <dgm:pt modelId="{720BDDEB-EBB2-44A4-B6D3-C26806017FF3}" type="pres">
      <dgm:prSet presAssocID="{9D79045B-DD9C-43D9-83FC-9050921739D6}" presName="textNode" presStyleLbl="node1" presStyleIdx="3" presStyleCnt="4">
        <dgm:presLayoutVars>
          <dgm:bulletEnabled val="1"/>
        </dgm:presLayoutVars>
      </dgm:prSet>
      <dgm:spPr/>
      <dgm:t>
        <a:bodyPr/>
        <a:lstStyle/>
        <a:p>
          <a:endParaRPr lang="nl-NL"/>
        </a:p>
      </dgm:t>
    </dgm:pt>
  </dgm:ptLst>
  <dgm:cxnLst>
    <dgm:cxn modelId="{EDB134D9-BBAE-4F0A-BC8F-A3095C83F558}" type="presOf" srcId="{5E0D6300-CBB5-4DC8-A4E6-C06984B88E58}" destId="{D9D2F1A5-DECA-42B9-B4F6-36D6F7DECBF3}" srcOrd="0" destOrd="0" presId="urn:microsoft.com/office/officeart/2005/8/layout/hProcess9"/>
    <dgm:cxn modelId="{07A87CF1-D9A6-4788-AB98-304A667FAF8C}" type="presOf" srcId="{B6CA8AEF-FB97-40A4-A638-2EEC80E2CB5A}" destId="{DAD91C8B-1101-4257-AD9B-9FE3813475EB}" srcOrd="0" destOrd="0" presId="urn:microsoft.com/office/officeart/2005/8/layout/hProcess9"/>
    <dgm:cxn modelId="{5C84BFB7-C26C-41E0-9D39-6D71329B5064}" srcId="{02559417-F021-4F34-86C9-0B0ADC94F8E2}" destId="{5E0D6300-CBB5-4DC8-A4E6-C06984B88E58}" srcOrd="0" destOrd="0" parTransId="{BD4AF412-054C-4B6B-85D9-AF3532468428}" sibTransId="{20574EA6-D191-4DFB-9DFB-7FA1EAF70D33}"/>
    <dgm:cxn modelId="{53C37DE3-7E6C-4C5D-934E-2925286DBFFD}" type="presOf" srcId="{9D79045B-DD9C-43D9-83FC-9050921739D6}" destId="{720BDDEB-EBB2-44A4-B6D3-C26806017FF3}" srcOrd="0" destOrd="0" presId="urn:microsoft.com/office/officeart/2005/8/layout/hProcess9"/>
    <dgm:cxn modelId="{FF620ACD-81B1-44B4-9B1B-A838965FEEBD}" srcId="{02559417-F021-4F34-86C9-0B0ADC94F8E2}" destId="{B6CA8AEF-FB97-40A4-A638-2EEC80E2CB5A}" srcOrd="2" destOrd="0" parTransId="{52B570A7-FF3D-4B7E-9C39-0696E7080316}" sibTransId="{D43CADC8-C523-4ACD-A607-38DEE2861EFF}"/>
    <dgm:cxn modelId="{C3B8EA73-2E8D-40FA-B5EC-06B7F6849E94}" srcId="{02559417-F021-4F34-86C9-0B0ADC94F8E2}" destId="{AF0C4329-AEBC-447A-926B-21F337CD98A8}" srcOrd="1" destOrd="0" parTransId="{1419F479-301C-403C-93F7-58A80C6884DE}" sibTransId="{21251BEA-372F-444E-932E-0D24B54B8019}"/>
    <dgm:cxn modelId="{62D068C6-364B-409C-98FE-1C970187C9D2}" type="presOf" srcId="{02559417-F021-4F34-86C9-0B0ADC94F8E2}" destId="{F1FEB20B-94CF-4B3D-956F-E1F6F1D6B839}" srcOrd="0" destOrd="0" presId="urn:microsoft.com/office/officeart/2005/8/layout/hProcess9"/>
    <dgm:cxn modelId="{FEF2E47E-90A9-4A05-96ED-81653AF1B60D}" type="presOf" srcId="{AF0C4329-AEBC-447A-926B-21F337CD98A8}" destId="{297C7721-FD5D-43F3-87ED-6D10C5CC5BE7}" srcOrd="0" destOrd="0" presId="urn:microsoft.com/office/officeart/2005/8/layout/hProcess9"/>
    <dgm:cxn modelId="{BA01CB52-CAA8-4291-B52F-8FDC89CA812F}" srcId="{02559417-F021-4F34-86C9-0B0ADC94F8E2}" destId="{9D79045B-DD9C-43D9-83FC-9050921739D6}" srcOrd="3" destOrd="0" parTransId="{2092FEE8-11BD-4F82-9D71-A72742284A06}" sibTransId="{AB95041C-2FFB-4B93-AC89-1A8F97F5D51D}"/>
    <dgm:cxn modelId="{B3D889E0-54E4-4B49-9DEB-397D9883F2CB}" type="presParOf" srcId="{F1FEB20B-94CF-4B3D-956F-E1F6F1D6B839}" destId="{9F54CB43-52BC-406D-AF34-28027BB6F9C2}" srcOrd="0" destOrd="0" presId="urn:microsoft.com/office/officeart/2005/8/layout/hProcess9"/>
    <dgm:cxn modelId="{D11C82B2-FB17-4BF1-9EA4-ACDBB794D413}" type="presParOf" srcId="{F1FEB20B-94CF-4B3D-956F-E1F6F1D6B839}" destId="{34FAF875-2598-4977-B30E-A15F84853DA4}" srcOrd="1" destOrd="0" presId="urn:microsoft.com/office/officeart/2005/8/layout/hProcess9"/>
    <dgm:cxn modelId="{48096F39-3CD7-431B-8913-83FF1FDC133C}" type="presParOf" srcId="{34FAF875-2598-4977-B30E-A15F84853DA4}" destId="{D9D2F1A5-DECA-42B9-B4F6-36D6F7DECBF3}" srcOrd="0" destOrd="0" presId="urn:microsoft.com/office/officeart/2005/8/layout/hProcess9"/>
    <dgm:cxn modelId="{4C64E655-BB40-41E5-BAA2-A1A8726D2708}" type="presParOf" srcId="{34FAF875-2598-4977-B30E-A15F84853DA4}" destId="{6781C823-BF42-488A-AA1C-AEE0EACE98F2}" srcOrd="1" destOrd="0" presId="urn:microsoft.com/office/officeart/2005/8/layout/hProcess9"/>
    <dgm:cxn modelId="{CFB41481-142F-41F2-ABB7-92B7D50B9369}" type="presParOf" srcId="{34FAF875-2598-4977-B30E-A15F84853DA4}" destId="{297C7721-FD5D-43F3-87ED-6D10C5CC5BE7}" srcOrd="2" destOrd="0" presId="urn:microsoft.com/office/officeart/2005/8/layout/hProcess9"/>
    <dgm:cxn modelId="{86086B22-0B63-47A3-9482-68E710026D75}" type="presParOf" srcId="{34FAF875-2598-4977-B30E-A15F84853DA4}" destId="{D162BDF7-FA1E-43EB-B4C5-C1995C27E2DF}" srcOrd="3" destOrd="0" presId="urn:microsoft.com/office/officeart/2005/8/layout/hProcess9"/>
    <dgm:cxn modelId="{2FCAC707-A292-4633-90DF-D33E40D6F6E1}" type="presParOf" srcId="{34FAF875-2598-4977-B30E-A15F84853DA4}" destId="{DAD91C8B-1101-4257-AD9B-9FE3813475EB}" srcOrd="4" destOrd="0" presId="urn:microsoft.com/office/officeart/2005/8/layout/hProcess9"/>
    <dgm:cxn modelId="{F721E154-667E-48BD-9FAE-9BE7ABF24EC0}" type="presParOf" srcId="{34FAF875-2598-4977-B30E-A15F84853DA4}" destId="{5F52931C-260C-41B6-810E-D309921D15DC}" srcOrd="5" destOrd="0" presId="urn:microsoft.com/office/officeart/2005/8/layout/hProcess9"/>
    <dgm:cxn modelId="{E0ECDED7-FE2F-4FD7-AA90-E5E619DDBDEA}" type="presParOf" srcId="{34FAF875-2598-4977-B30E-A15F84853DA4}" destId="{720BDDEB-EBB2-44A4-B6D3-C26806017FF3}" srcOrd="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846696-C3D4-4CC7-80F7-4C7FDD45FCFC}">
      <dsp:nvSpPr>
        <dsp:cNvPr id="0" name=""/>
        <dsp:cNvSpPr/>
      </dsp:nvSpPr>
      <dsp:spPr>
        <a:xfrm rot="16200000">
          <a:off x="1121638" y="-1121638"/>
          <a:ext cx="2387505" cy="4630783"/>
        </a:xfrm>
        <a:prstGeom prst="round1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6032" tIns="256032" rIns="256032" bIns="256032" numCol="1" spcCol="1270" anchor="ctr" anchorCtr="0">
          <a:noAutofit/>
        </a:bodyPr>
        <a:lstStyle/>
        <a:p>
          <a:pPr lvl="0" algn="ctr" defTabSz="1600200">
            <a:lnSpc>
              <a:spcPct val="90000"/>
            </a:lnSpc>
            <a:spcBef>
              <a:spcPct val="0"/>
            </a:spcBef>
            <a:spcAft>
              <a:spcPct val="35000"/>
            </a:spcAft>
          </a:pPr>
          <a:r>
            <a:rPr lang="nl-NL" sz="3600" kern="1200" dirty="0" smtClean="0"/>
            <a:t>Kwaliteitscontrole</a:t>
          </a:r>
          <a:endParaRPr lang="nl-NL" sz="3600" kern="1200" dirty="0"/>
        </a:p>
      </dsp:txBody>
      <dsp:txXfrm rot="5400000">
        <a:off x="-1" y="1"/>
        <a:ext cx="4630783" cy="1790629"/>
      </dsp:txXfrm>
    </dsp:sp>
    <dsp:sp modelId="{871655E5-7203-4C5C-8941-72B991DD4E5C}">
      <dsp:nvSpPr>
        <dsp:cNvPr id="0" name=""/>
        <dsp:cNvSpPr/>
      </dsp:nvSpPr>
      <dsp:spPr>
        <a:xfrm>
          <a:off x="4630783" y="0"/>
          <a:ext cx="4630783" cy="2387505"/>
        </a:xfrm>
        <a:prstGeom prst="round1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6032" tIns="256032" rIns="256032" bIns="256032" numCol="1" spcCol="1270" anchor="ctr" anchorCtr="0">
          <a:noAutofit/>
        </a:bodyPr>
        <a:lstStyle/>
        <a:p>
          <a:pPr lvl="0" algn="ctr" defTabSz="1600200">
            <a:lnSpc>
              <a:spcPct val="90000"/>
            </a:lnSpc>
            <a:spcBef>
              <a:spcPct val="0"/>
            </a:spcBef>
            <a:spcAft>
              <a:spcPct val="35000"/>
            </a:spcAft>
          </a:pPr>
          <a:r>
            <a:rPr lang="nl-NL" sz="3600" kern="1200" dirty="0" smtClean="0"/>
            <a:t>Risicobeheerplan</a:t>
          </a:r>
          <a:endParaRPr lang="nl-NL" sz="3600" kern="1200" dirty="0"/>
        </a:p>
      </dsp:txBody>
      <dsp:txXfrm>
        <a:off x="4630783" y="0"/>
        <a:ext cx="4630783" cy="1790629"/>
      </dsp:txXfrm>
    </dsp:sp>
    <dsp:sp modelId="{A8A7ADA4-B16B-4B33-BD98-40A874D74D10}">
      <dsp:nvSpPr>
        <dsp:cNvPr id="0" name=""/>
        <dsp:cNvSpPr/>
      </dsp:nvSpPr>
      <dsp:spPr>
        <a:xfrm rot="10800000">
          <a:off x="0" y="2297568"/>
          <a:ext cx="4630783" cy="2387505"/>
        </a:xfrm>
        <a:prstGeom prst="round1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6032" tIns="256032" rIns="256032" bIns="256032" numCol="1" spcCol="1270" anchor="ctr" anchorCtr="0">
          <a:noAutofit/>
        </a:bodyPr>
        <a:lstStyle/>
        <a:p>
          <a:pPr lvl="0" algn="ctr" defTabSz="1600200">
            <a:lnSpc>
              <a:spcPct val="90000"/>
            </a:lnSpc>
            <a:spcBef>
              <a:spcPct val="0"/>
            </a:spcBef>
            <a:spcAft>
              <a:spcPct val="35000"/>
            </a:spcAft>
          </a:pPr>
          <a:r>
            <a:rPr lang="nl-NL" sz="3600" kern="1200" smtClean="0"/>
            <a:t>Aanvullende monitoring</a:t>
          </a:r>
          <a:endParaRPr lang="nl-NL" sz="3600" kern="1200"/>
        </a:p>
      </dsp:txBody>
      <dsp:txXfrm rot="10800000">
        <a:off x="0" y="2894444"/>
        <a:ext cx="4630783" cy="1790629"/>
      </dsp:txXfrm>
    </dsp:sp>
    <dsp:sp modelId="{912DB144-0F43-4FB5-A953-9438F6583AC6}">
      <dsp:nvSpPr>
        <dsp:cNvPr id="0" name=""/>
        <dsp:cNvSpPr/>
      </dsp:nvSpPr>
      <dsp:spPr>
        <a:xfrm rot="5400000">
          <a:off x="5752421" y="1175929"/>
          <a:ext cx="2387505" cy="4630783"/>
        </a:xfrm>
        <a:prstGeom prst="round1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6032" tIns="256032" rIns="256032" bIns="256032" numCol="1" spcCol="1270" anchor="ctr" anchorCtr="0">
          <a:noAutofit/>
        </a:bodyPr>
        <a:lstStyle/>
        <a:p>
          <a:pPr lvl="0" algn="ctr" defTabSz="1600200">
            <a:lnSpc>
              <a:spcPct val="90000"/>
            </a:lnSpc>
            <a:spcBef>
              <a:spcPct val="0"/>
            </a:spcBef>
            <a:spcAft>
              <a:spcPct val="35000"/>
            </a:spcAft>
          </a:pPr>
          <a:r>
            <a:rPr lang="nl-NL" sz="3600" kern="1200" dirty="0" smtClean="0"/>
            <a:t>Traceerbaarheid</a:t>
          </a:r>
          <a:endParaRPr lang="nl-NL" sz="3600" kern="1200" dirty="0"/>
        </a:p>
      </dsp:txBody>
      <dsp:txXfrm rot="-5400000">
        <a:off x="4630782" y="2894444"/>
        <a:ext cx="4630783" cy="1790629"/>
      </dsp:txXfrm>
    </dsp:sp>
    <dsp:sp modelId="{FDF808CA-30D8-497A-B5AA-2DE95450CE27}">
      <dsp:nvSpPr>
        <dsp:cNvPr id="0" name=""/>
        <dsp:cNvSpPr/>
      </dsp:nvSpPr>
      <dsp:spPr>
        <a:xfrm>
          <a:off x="3241548" y="1790629"/>
          <a:ext cx="2778469" cy="1193752"/>
        </a:xfrm>
        <a:prstGeom prst="roundRect">
          <a:avLst/>
        </a:prstGeom>
        <a:solidFill>
          <a:schemeClr val="accent1">
            <a:tint val="60000"/>
            <a:hueOff val="0"/>
            <a:satOff val="0"/>
            <a:lumOff val="0"/>
            <a:alphaOff val="0"/>
          </a:schemeClr>
        </a:solidFill>
        <a:ln>
          <a:noFill/>
        </a:ln>
        <a:effectLst>
          <a:outerShdw blurRad="57150" dist="19050" dir="5400000" algn="ctr" rotWithShape="0">
            <a:srgbClr val="000000">
              <a:alpha val="63000"/>
            </a:srgbClr>
          </a:outerShdw>
        </a:effectLst>
        <a:scene3d>
          <a:camera prst="orthographicFront"/>
          <a:lightRig rig="flat" dir="t"/>
        </a:scene3d>
        <a:sp3d z="190500" prstMaterial="plastic">
          <a:bevelT w="120900" h="88900"/>
          <a:bevelB w="88900" h="31750" prst="angle"/>
        </a:sp3d>
      </dsp:spPr>
      <dsp:style>
        <a:lnRef idx="0">
          <a:scrgbClr r="0" g="0" b="0"/>
        </a:lnRef>
        <a:fillRef idx="1">
          <a:scrgbClr r="0" g="0" b="0"/>
        </a:fillRef>
        <a:effectRef idx="3">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nl-NL" sz="3600" kern="1200" dirty="0" smtClean="0"/>
            <a:t>Veiligheid </a:t>
          </a:r>
          <a:r>
            <a:rPr lang="nl-NL" sz="3600" kern="1200" dirty="0" err="1" smtClean="0"/>
            <a:t>biosimilar</a:t>
          </a:r>
          <a:endParaRPr lang="nl-NL" sz="3600" kern="1200" dirty="0"/>
        </a:p>
      </dsp:txBody>
      <dsp:txXfrm>
        <a:off x="3299822" y="1848903"/>
        <a:ext cx="2661921" cy="107720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54CB43-52BC-406D-AF34-28027BB6F9C2}">
      <dsp:nvSpPr>
        <dsp:cNvPr id="0" name=""/>
        <dsp:cNvSpPr/>
      </dsp:nvSpPr>
      <dsp:spPr>
        <a:xfrm>
          <a:off x="755522" y="0"/>
          <a:ext cx="8562594" cy="4775011"/>
        </a:xfrm>
        <a:prstGeom prst="rightArrow">
          <a:avLst/>
        </a:prstGeom>
        <a:gradFill rotWithShape="0">
          <a:gsLst>
            <a:gs pos="0">
              <a:schemeClr val="accent1">
                <a:tint val="40000"/>
                <a:hueOff val="0"/>
                <a:satOff val="0"/>
                <a:lumOff val="0"/>
                <a:alphaOff val="0"/>
                <a:satMod val="103000"/>
                <a:lumMod val="102000"/>
                <a:tint val="94000"/>
              </a:schemeClr>
            </a:gs>
            <a:gs pos="50000">
              <a:schemeClr val="accent1">
                <a:tint val="40000"/>
                <a:hueOff val="0"/>
                <a:satOff val="0"/>
                <a:lumOff val="0"/>
                <a:alphaOff val="0"/>
                <a:satMod val="110000"/>
                <a:lumMod val="100000"/>
                <a:shade val="100000"/>
              </a:schemeClr>
            </a:gs>
            <a:gs pos="100000">
              <a:schemeClr val="accent1">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D9D2F1A5-DECA-42B9-B4F6-36D6F7DECBF3}">
      <dsp:nvSpPr>
        <dsp:cNvPr id="0" name=""/>
        <dsp:cNvSpPr/>
      </dsp:nvSpPr>
      <dsp:spPr>
        <a:xfrm>
          <a:off x="3443" y="1432503"/>
          <a:ext cx="2237056" cy="1910004"/>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nl-NL" sz="2400" kern="1200" smtClean="0"/>
            <a:t>Lijstprijs</a:t>
          </a:r>
          <a:endParaRPr lang="nl-NL" sz="2400" kern="1200" dirty="0"/>
        </a:p>
      </dsp:txBody>
      <dsp:txXfrm>
        <a:off x="96682" y="1525742"/>
        <a:ext cx="2050578" cy="1723526"/>
      </dsp:txXfrm>
    </dsp:sp>
    <dsp:sp modelId="{297C7721-FD5D-43F3-87ED-6D10C5CC5BE7}">
      <dsp:nvSpPr>
        <dsp:cNvPr id="0" name=""/>
        <dsp:cNvSpPr/>
      </dsp:nvSpPr>
      <dsp:spPr>
        <a:xfrm>
          <a:off x="2613342" y="1432503"/>
          <a:ext cx="2237056" cy="1910004"/>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nl-NL" sz="2400" kern="1200" dirty="0" err="1" smtClean="0"/>
            <a:t>Onder-handeling</a:t>
          </a:r>
          <a:endParaRPr lang="nl-NL" sz="2400" kern="1200" dirty="0"/>
        </a:p>
      </dsp:txBody>
      <dsp:txXfrm>
        <a:off x="2706581" y="1525742"/>
        <a:ext cx="2050578" cy="1723526"/>
      </dsp:txXfrm>
    </dsp:sp>
    <dsp:sp modelId="{DAD91C8B-1101-4257-AD9B-9FE3813475EB}">
      <dsp:nvSpPr>
        <dsp:cNvPr id="0" name=""/>
        <dsp:cNvSpPr/>
      </dsp:nvSpPr>
      <dsp:spPr>
        <a:xfrm>
          <a:off x="5223241" y="1432503"/>
          <a:ext cx="2237056" cy="1910004"/>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nl-NL" sz="2400" kern="1200" dirty="0" smtClean="0"/>
            <a:t>Fabrikant biedt korting</a:t>
          </a:r>
          <a:endParaRPr lang="nl-NL" sz="2400" kern="1200" dirty="0"/>
        </a:p>
      </dsp:txBody>
      <dsp:txXfrm>
        <a:off x="5316480" y="1525742"/>
        <a:ext cx="2050578" cy="1723526"/>
      </dsp:txXfrm>
    </dsp:sp>
    <dsp:sp modelId="{720BDDEB-EBB2-44A4-B6D3-C26806017FF3}">
      <dsp:nvSpPr>
        <dsp:cNvPr id="0" name=""/>
        <dsp:cNvSpPr/>
      </dsp:nvSpPr>
      <dsp:spPr>
        <a:xfrm>
          <a:off x="7833140" y="1432503"/>
          <a:ext cx="2237056" cy="1910004"/>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nl-NL" sz="2400" kern="1200" dirty="0" smtClean="0"/>
            <a:t>Werkelijke prijs</a:t>
          </a:r>
          <a:endParaRPr lang="nl-NL" sz="2400" kern="1200" dirty="0"/>
        </a:p>
      </dsp:txBody>
      <dsp:txXfrm>
        <a:off x="7926379" y="1525742"/>
        <a:ext cx="2050578" cy="1723526"/>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3B590C-65EF-4A72-8AB3-885A5A8D29E1}" type="datetimeFigureOut">
              <a:rPr lang="nl-NL" smtClean="0"/>
              <a:t>31-3-2021</a:t>
            </a:fld>
            <a:endParaRPr lang="nl-NL"/>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D41E6D-0220-4CF3-A5B6-170FC0DA2614}" type="slidenum">
              <a:rPr lang="nl-NL" smtClean="0"/>
              <a:t>‹nr.›</a:t>
            </a:fld>
            <a:endParaRPr lang="nl-NL"/>
          </a:p>
        </p:txBody>
      </p:sp>
    </p:spTree>
    <p:extLst>
      <p:ext uri="{BB962C8B-B14F-4D97-AF65-F5344CB8AC3E}">
        <p14:creationId xmlns:p14="http://schemas.microsoft.com/office/powerpoint/2010/main" val="2564038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www.farmacotherapeutischkompas.nl/" TargetMode="External"/><Relationship Id="rId2" Type="http://schemas.openxmlformats.org/officeDocument/2006/relationships/slide" Target="../slides/slide23.xml"/><Relationship Id="rId1" Type="http://schemas.openxmlformats.org/officeDocument/2006/relationships/notesMaster" Target="../notesMasters/notesMaster1.xml"/><Relationship Id="rId4" Type="http://schemas.openxmlformats.org/officeDocument/2006/relationships/hyperlink" Target="http://www.medicijnkosten.nl/" TargetMode="Externa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www.cbg-meb.nl/onderwerpen/medicijninformatie-originele-biologische-medicijnen-en-biosimilars/extra-medische-informatie-voor-zorgverleners" TargetMode="External"/><Relationship Id="rId2" Type="http://schemas.openxmlformats.org/officeDocument/2006/relationships/slide" Target="../slides/slide34.xml"/><Relationship Id="rId1" Type="http://schemas.openxmlformats.org/officeDocument/2006/relationships/notesMaster" Target="../notesMasters/notesMaster1.xml"/><Relationship Id="rId5" Type="http://schemas.openxmlformats.org/officeDocument/2006/relationships/hyperlink" Target="https://www.knmp.nl/patientenzorg/medicatiebewaking/knmp-standpunt-biosimilars-en-follow-on-non-biological-complex-drugs-nbcd2019s" TargetMode="External"/><Relationship Id="rId4" Type="http://schemas.openxmlformats.org/officeDocument/2006/relationships/hyperlink" Target="https://diabetesfederatie.nl/ndf-toolkit-persoonsgerichte-diabeteszorg/biosimilar-insulines" TargetMode="Externa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s://www.lareb.nl/" TargetMode="External"/><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Een presentatie</a:t>
            </a:r>
            <a:r>
              <a:rPr lang="nl-NL" baseline="0" dirty="0" smtClean="0"/>
              <a:t> over biosimilars in de eerste lijn voor (apotheek)teams en/of ketenzorgpartners</a:t>
            </a:r>
          </a:p>
          <a:p>
            <a:r>
              <a:rPr lang="nl-NL" sz="1200" kern="1200" dirty="0" smtClean="0">
                <a:solidFill>
                  <a:schemeClr val="tx1"/>
                </a:solidFill>
                <a:effectLst/>
                <a:latin typeface="+mn-lt"/>
                <a:ea typeface="+mn-ea"/>
                <a:cs typeface="+mn-cs"/>
              </a:rPr>
              <a:t>Elk onderdeel</a:t>
            </a:r>
            <a:r>
              <a:rPr lang="nl-NL" sz="1200" kern="1200" baseline="0" dirty="0" smtClean="0">
                <a:solidFill>
                  <a:schemeClr val="tx1"/>
                </a:solidFill>
                <a:effectLst/>
                <a:latin typeface="+mn-lt"/>
                <a:ea typeface="+mn-ea"/>
                <a:cs typeface="+mn-cs"/>
              </a:rPr>
              <a:t> van het programma </a:t>
            </a:r>
            <a:r>
              <a:rPr lang="nl-NL" sz="1200" kern="1200" dirty="0" smtClean="0">
                <a:solidFill>
                  <a:schemeClr val="tx1"/>
                </a:solidFill>
                <a:effectLst/>
                <a:latin typeface="+mn-lt"/>
                <a:ea typeface="+mn-ea"/>
                <a:cs typeface="+mn-cs"/>
              </a:rPr>
              <a:t>begint met een algemeen deel en sluit af met een specifiek deel over insulines. </a:t>
            </a:r>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1</a:t>
            </a:fld>
            <a:endParaRPr lang="nl-NL"/>
          </a:p>
        </p:txBody>
      </p:sp>
    </p:spTree>
    <p:extLst>
      <p:ext uri="{BB962C8B-B14F-4D97-AF65-F5344CB8AC3E}">
        <p14:creationId xmlns:p14="http://schemas.microsoft.com/office/powerpoint/2010/main" val="10376952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2</a:t>
            </a:fld>
            <a:endParaRPr lang="nl-NL"/>
          </a:p>
        </p:txBody>
      </p:sp>
    </p:spTree>
    <p:extLst>
      <p:ext uri="{BB962C8B-B14F-4D97-AF65-F5344CB8AC3E}">
        <p14:creationId xmlns:p14="http://schemas.microsoft.com/office/powerpoint/2010/main" val="10087158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3</a:t>
            </a:fld>
            <a:endParaRPr lang="nl-NL"/>
          </a:p>
        </p:txBody>
      </p:sp>
    </p:spTree>
    <p:extLst>
      <p:ext uri="{BB962C8B-B14F-4D97-AF65-F5344CB8AC3E}">
        <p14:creationId xmlns:p14="http://schemas.microsoft.com/office/powerpoint/2010/main" val="3261733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smtClean="0"/>
              <a:t>Insuline is het oudste en bekendste voorbeeld van een biologisch geneesmiddel. In 1921 behandelden artsen de eerste patiënt met insuline die afkomstig was uit een varken. Sinds de jaren ’80 kunnen fabrikanten met behulp van recombinant DNA-techniek ook menselijke insuline produceren in schimmels en dierlijke cellen.</a:t>
            </a:r>
          </a:p>
          <a:p>
            <a:endParaRPr lang="nl-NL" dirty="0" smtClean="0"/>
          </a:p>
          <a:p>
            <a:r>
              <a:rPr lang="nl-NL" sz="1200" b="0" i="0" kern="1200" dirty="0" smtClean="0">
                <a:solidFill>
                  <a:schemeClr val="tx1"/>
                </a:solidFill>
                <a:effectLst/>
                <a:latin typeface="+mn-lt"/>
                <a:ea typeface="+mn-ea"/>
                <a:cs typeface="+mn-cs"/>
              </a:rPr>
              <a:t>Bij Organon werd de kennis over de insuline die zich in de alvleesklieren van dieren bevond verder uitgediept. De eerste resultaten lieten niet lang op zich wachten. </a:t>
            </a:r>
            <a:r>
              <a:rPr lang="nl-NL" sz="1200" b="0" i="0" kern="1200" dirty="0" err="1" smtClean="0">
                <a:solidFill>
                  <a:schemeClr val="tx1"/>
                </a:solidFill>
                <a:effectLst/>
                <a:latin typeface="+mn-lt"/>
                <a:ea typeface="+mn-ea"/>
                <a:cs typeface="+mn-cs"/>
              </a:rPr>
              <a:t>Laqueur</a:t>
            </a:r>
            <a:r>
              <a:rPr lang="nl-NL" sz="1200" b="0" i="0" kern="1200" dirty="0" smtClean="0">
                <a:solidFill>
                  <a:schemeClr val="tx1"/>
                </a:solidFill>
                <a:effectLst/>
                <a:latin typeface="+mn-lt"/>
                <a:ea typeface="+mn-ea"/>
                <a:cs typeface="+mn-cs"/>
              </a:rPr>
              <a:t> slaagde er in zijn laboratorium in om insuline uit de alvleesklier van geslachte varkens te halen. Deze kennis gebruikte men bij Organon vervolgens om op industriële schaal insuline te vervaardigen. Organon was hiermee een van de eerste bedrijven in Europa die insuline uit dierlijk afval haalde. Dit was in het begin nog een inefficiënt proces, omdat de alvleesklier van varkens maar weinig insuline bevat. Al snel kwam men er echter achter dat de alvleesklier van pasgeboren kalveren een stuk meer insuline bevat. Vanaf toen importeerde men bevroren alvleesklieren van kalveren uit Argentinië, om daaruit insuline te halen.</a:t>
            </a:r>
            <a:endParaRPr lang="nl-NL" dirty="0" smtClean="0"/>
          </a:p>
          <a:p>
            <a:endParaRPr lang="nl-NL" dirty="0"/>
          </a:p>
        </p:txBody>
      </p:sp>
      <p:sp>
        <p:nvSpPr>
          <p:cNvPr id="4" name="Tijdelijke aanduiding voor dianummer 3"/>
          <p:cNvSpPr>
            <a:spLocks noGrp="1"/>
          </p:cNvSpPr>
          <p:nvPr>
            <p:ph type="sldNum" sz="quarter" idx="10"/>
          </p:nvPr>
        </p:nvSpPr>
        <p:spPr/>
        <p:txBody>
          <a:bodyPr/>
          <a:lstStyle/>
          <a:p>
            <a:fld id="{5E787314-651B-4846-A996-52F701638BD4}" type="slidenum">
              <a:rPr lang="nl-NL" smtClean="0"/>
              <a:t>4</a:t>
            </a:fld>
            <a:endParaRPr lang="nl-NL"/>
          </a:p>
        </p:txBody>
      </p:sp>
    </p:spTree>
    <p:extLst>
      <p:ext uri="{BB962C8B-B14F-4D97-AF65-F5344CB8AC3E}">
        <p14:creationId xmlns:p14="http://schemas.microsoft.com/office/powerpoint/2010/main" val="17744523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Biologische geneesmiddelen zijn vaak gebaseerd op menselijke eiwitten</a:t>
            </a:r>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5</a:t>
            </a:fld>
            <a:endParaRPr lang="nl-NL"/>
          </a:p>
        </p:txBody>
      </p:sp>
    </p:spTree>
    <p:extLst>
      <p:ext uri="{BB962C8B-B14F-4D97-AF65-F5344CB8AC3E}">
        <p14:creationId xmlns:p14="http://schemas.microsoft.com/office/powerpoint/2010/main" val="25785510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Een overzicht van verschillen tussen biologische en synthetische</a:t>
            </a:r>
            <a:r>
              <a:rPr lang="nl-NL" baseline="0" dirty="0" smtClean="0"/>
              <a:t> geneesmiddelen</a:t>
            </a:r>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6</a:t>
            </a:fld>
            <a:endParaRPr lang="nl-NL"/>
          </a:p>
        </p:txBody>
      </p:sp>
    </p:spTree>
    <p:extLst>
      <p:ext uri="{BB962C8B-B14F-4D97-AF65-F5344CB8AC3E}">
        <p14:creationId xmlns:p14="http://schemas.microsoft.com/office/powerpoint/2010/main" val="41370795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De meeste medicijnen hebben een klein aantal atomen (bouwstenen), zoals op deze afbeelding. We zien 21 atomen links. Een biologisch medicijn is opgebouwd uit een groot aantal atomen (rechts) (bouwstenen), zoals op deze afbeelding. Hier zien we meer dan 20.000 atomen.</a:t>
            </a:r>
          </a:p>
          <a:p>
            <a:r>
              <a:rPr lang="nl-NL" dirty="0" smtClean="0"/>
              <a:t>Links:</a:t>
            </a:r>
            <a:r>
              <a:rPr lang="nl-NL" baseline="0" dirty="0" smtClean="0"/>
              <a:t> paracetamol</a:t>
            </a:r>
          </a:p>
          <a:p>
            <a:r>
              <a:rPr lang="nl-NL" baseline="0" dirty="0" smtClean="0"/>
              <a:t>Rechts: monoklonaal antilichaam (bv </a:t>
            </a:r>
            <a:r>
              <a:rPr lang="nl-NL" baseline="0" dirty="0" err="1" smtClean="0"/>
              <a:t>infliximab</a:t>
            </a:r>
            <a:r>
              <a:rPr lang="nl-NL" baseline="0" dirty="0" smtClean="0"/>
              <a:t> (</a:t>
            </a:r>
            <a:r>
              <a:rPr lang="nl-NL" baseline="0" dirty="0" err="1" smtClean="0"/>
              <a:t>Remicade</a:t>
            </a:r>
            <a:r>
              <a:rPr lang="nl-NL" baseline="0" dirty="0" smtClean="0"/>
              <a:t>®) voor RA, psoriasis, CU)</a:t>
            </a:r>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7</a:t>
            </a:fld>
            <a:endParaRPr lang="nl-NL"/>
          </a:p>
        </p:txBody>
      </p:sp>
    </p:spTree>
    <p:extLst>
      <p:ext uri="{BB962C8B-B14F-4D97-AF65-F5344CB8AC3E}">
        <p14:creationId xmlns:p14="http://schemas.microsoft.com/office/powerpoint/2010/main" val="2137281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8</a:t>
            </a:fld>
            <a:endParaRPr lang="nl-NL"/>
          </a:p>
        </p:txBody>
      </p:sp>
    </p:spTree>
    <p:extLst>
      <p:ext uri="{BB962C8B-B14F-4D97-AF65-F5344CB8AC3E}">
        <p14:creationId xmlns:p14="http://schemas.microsoft.com/office/powerpoint/2010/main" val="6572198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smtClean="0">
                <a:solidFill>
                  <a:schemeClr val="tx1"/>
                </a:solidFill>
                <a:effectLst/>
                <a:latin typeface="+mn-lt"/>
                <a:ea typeface="+mn-ea"/>
                <a:cs typeface="+mn-cs"/>
              </a:rPr>
              <a:t>Biologische geneesmiddelen zijn gebaseerd op stoffen die al van nature in ons lichaam aanwezig zijn. Fabrikanten produceren biologische geneesmiddelen in levend materiaal, zoals cellen, virussen of bacteriën. Deze levende micro-organismen zijn mini-fabriekjes die de werkzame stof produceren.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nl-NL" dirty="0" smtClean="0"/>
              <a:t>Partijen biologische geneesmiddelen bestaan niet uit één identiek molecuul, maar een mengsel van nauw verwante moleculen, die in principe dezelfde werking hebben.</a:t>
            </a:r>
          </a:p>
          <a:p>
            <a:endParaRPr lang="nl-NL" dirty="0" smtClean="0"/>
          </a:p>
          <a:p>
            <a:pPr marL="0" indent="0">
              <a:buFont typeface="Arial" panose="020B0604020202020204" pitchFamily="34" charset="0"/>
              <a:buNone/>
            </a:pPr>
            <a:r>
              <a:rPr lang="nl-NL" sz="1200" kern="1200" dirty="0" smtClean="0">
                <a:solidFill>
                  <a:schemeClr val="tx1"/>
                </a:solidFill>
                <a:latin typeface="+mn-lt"/>
                <a:ea typeface="+mn-ea"/>
                <a:cs typeface="+mn-cs"/>
              </a:rPr>
              <a:t>Tussen verschillende batches van dezelfde fabrikant is altijd enige variatie, bijvoorbeeld in de suikerzijgroepen van het eiwit.</a:t>
            </a:r>
            <a:endParaRPr lang="nl-NL" sz="900" kern="1200" dirty="0" smtClean="0">
              <a:solidFill>
                <a:schemeClr val="tx1"/>
              </a:solidFill>
              <a:latin typeface="+mn-lt"/>
              <a:ea typeface="+mn-ea"/>
              <a:cs typeface="+mn-cs"/>
            </a:endParaRPr>
          </a:p>
          <a:p>
            <a:pPr marL="0" indent="0">
              <a:buFont typeface="Arial" panose="020B0604020202020204" pitchFamily="34" charset="0"/>
              <a:buNone/>
            </a:pPr>
            <a:r>
              <a:rPr lang="nl-NL" sz="1200" kern="1200" dirty="0" smtClean="0">
                <a:solidFill>
                  <a:schemeClr val="tx1"/>
                </a:solidFill>
                <a:latin typeface="+mn-lt"/>
                <a:ea typeface="+mn-ea"/>
                <a:cs typeface="+mn-cs"/>
              </a:rPr>
              <a:t>De fabrikant beoordeelt bij elke batch of de variatie binnen de grenzen valt.</a:t>
            </a:r>
            <a:endParaRPr lang="nl-NL" sz="1050" kern="1200" dirty="0" smtClean="0">
              <a:solidFill>
                <a:schemeClr val="tx1"/>
              </a:solidFill>
              <a:latin typeface="+mn-lt"/>
              <a:ea typeface="+mn-ea"/>
              <a:cs typeface="+mn-cs"/>
            </a:endParaRPr>
          </a:p>
          <a:p>
            <a:pPr marL="0" indent="0">
              <a:buFont typeface="Arial" panose="020B0604020202020204" pitchFamily="34" charset="0"/>
              <a:buNone/>
            </a:pPr>
            <a:r>
              <a:rPr lang="nl-NL" sz="1200" kern="1200" dirty="0" smtClean="0">
                <a:solidFill>
                  <a:schemeClr val="tx1"/>
                </a:solidFill>
                <a:latin typeface="+mn-lt"/>
                <a:ea typeface="+mn-ea"/>
                <a:cs typeface="+mn-cs"/>
              </a:rPr>
              <a:t>De variatie mag geen invloed hebben op de kwaliteit, werking en veiligheid van het biologische geneesmiddel.</a:t>
            </a:r>
          </a:p>
          <a:p>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9</a:t>
            </a:fld>
            <a:endParaRPr lang="nl-NL"/>
          </a:p>
        </p:txBody>
      </p:sp>
    </p:spTree>
    <p:extLst>
      <p:ext uri="{BB962C8B-B14F-4D97-AF65-F5344CB8AC3E}">
        <p14:creationId xmlns:p14="http://schemas.microsoft.com/office/powerpoint/2010/main" val="18470270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10</a:t>
            </a:fld>
            <a:endParaRPr lang="nl-NL"/>
          </a:p>
        </p:txBody>
      </p:sp>
    </p:spTree>
    <p:extLst>
      <p:ext uri="{BB962C8B-B14F-4D97-AF65-F5344CB8AC3E}">
        <p14:creationId xmlns:p14="http://schemas.microsoft.com/office/powerpoint/2010/main" val="25991404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None/>
            </a:pPr>
            <a:r>
              <a:rPr lang="nl-NL" b="0" dirty="0" smtClean="0"/>
              <a:t>Er zijn</a:t>
            </a:r>
            <a:r>
              <a:rPr lang="nl-NL" b="0" baseline="0" dirty="0" smtClean="0"/>
              <a:t> eigenlijk 3 soorten biologische geneesmiddelen te beschrijven:</a:t>
            </a:r>
          </a:p>
          <a:p>
            <a:pPr marL="0" indent="0">
              <a:buNone/>
            </a:pPr>
            <a:endParaRPr lang="nl-NL" b="1" dirty="0" smtClean="0"/>
          </a:p>
          <a:p>
            <a:pPr marL="0" indent="0">
              <a:buNone/>
            </a:pPr>
            <a:r>
              <a:rPr lang="nl-NL" b="1" dirty="0" smtClean="0"/>
              <a:t>1. Substitutieproducten (lichaamseigen stoffen)</a:t>
            </a:r>
          </a:p>
          <a:p>
            <a:r>
              <a:rPr lang="nl-NL" dirty="0" smtClean="0"/>
              <a:t>Het effect van deze middelen is bijna direct merkbaar en ze werken bij iedereen.</a:t>
            </a:r>
          </a:p>
          <a:p>
            <a:r>
              <a:rPr lang="nl-NL" dirty="0" smtClean="0"/>
              <a:t>Voorbeelden zijn:</a:t>
            </a:r>
          </a:p>
          <a:p>
            <a:pPr marL="171450" indent="-171450">
              <a:buFontTx/>
              <a:buChar char="-"/>
            </a:pPr>
            <a:r>
              <a:rPr lang="nl-NL" dirty="0" smtClean="0"/>
              <a:t>insuline voor de behandeling van diabetes mellitus</a:t>
            </a:r>
          </a:p>
          <a:p>
            <a:pPr marL="171450" indent="-171450">
              <a:buFontTx/>
              <a:buChar char="-"/>
            </a:pPr>
            <a:r>
              <a:rPr lang="nl-NL" dirty="0" smtClean="0"/>
              <a:t>maar ook </a:t>
            </a:r>
            <a:r>
              <a:rPr lang="nl-NL" dirty="0" err="1" smtClean="0"/>
              <a:t>epoëtine</a:t>
            </a:r>
            <a:r>
              <a:rPr lang="nl-NL" dirty="0" smtClean="0"/>
              <a:t> voor de behandeling van anemie </a:t>
            </a:r>
          </a:p>
          <a:p>
            <a:pPr marL="171450" indent="-171450">
              <a:buFontTx/>
              <a:buChar char="-"/>
            </a:pPr>
            <a:r>
              <a:rPr lang="nl-NL" dirty="0" err="1" smtClean="0"/>
              <a:t>filgrastim</a:t>
            </a:r>
            <a:r>
              <a:rPr lang="nl-NL" dirty="0" smtClean="0"/>
              <a:t> voor de behandeling van neutropenie.</a:t>
            </a:r>
          </a:p>
          <a:p>
            <a:pPr marL="0" indent="0">
              <a:buFontTx/>
              <a:buNone/>
            </a:pPr>
            <a:endParaRPr lang="nl-NL" dirty="0" smtClean="0"/>
          </a:p>
          <a:p>
            <a:r>
              <a:rPr lang="nl-NL" b="1" dirty="0" smtClean="0"/>
              <a:t>2. Monoklonale antilichamen met een gedefinieerd farmacologisch effect</a:t>
            </a:r>
          </a:p>
          <a:p>
            <a:r>
              <a:rPr lang="nl-NL" dirty="0" smtClean="0"/>
              <a:t>Het effect van deze middelen is merkbaar binnen weken, maar niet bij iedereen.</a:t>
            </a:r>
          </a:p>
          <a:p>
            <a:r>
              <a:rPr lang="nl-NL" dirty="0" smtClean="0"/>
              <a:t>Voorbeelden zijn TNF-alfablokkers (</a:t>
            </a:r>
            <a:r>
              <a:rPr lang="nl-NL" dirty="0" err="1" smtClean="0"/>
              <a:t>infliximab</a:t>
            </a:r>
            <a:r>
              <a:rPr lang="nl-NL" dirty="0" smtClean="0"/>
              <a:t>, </a:t>
            </a:r>
            <a:r>
              <a:rPr lang="nl-NL" dirty="0" err="1" smtClean="0"/>
              <a:t>etanercept</a:t>
            </a:r>
            <a:r>
              <a:rPr lang="nl-NL" dirty="0" smtClean="0"/>
              <a:t> en adalimumab), die onder andere inzetbaar zijn bij de behandeling van reumatoïde artritis, psoriasis en inflammatoire darmziekten.</a:t>
            </a:r>
          </a:p>
          <a:p>
            <a:endParaRPr lang="nl-NL" dirty="0" smtClean="0"/>
          </a:p>
          <a:p>
            <a:r>
              <a:rPr lang="nl-NL" b="1" dirty="0" smtClean="0"/>
              <a:t>3. Oncologische en hematologische biologische geneesmiddelen</a:t>
            </a:r>
          </a:p>
          <a:p>
            <a:r>
              <a:rPr lang="nl-NL" dirty="0" smtClean="0"/>
              <a:t>Deze klasse kenmerkt zich door complexe monoklonale eiwitten met een uitgesteld klinisch effect. Het betreft een doelgerichte therapie, waarbij het effect een statistische kans is op de lange termijn.</a:t>
            </a:r>
          </a:p>
          <a:p>
            <a:r>
              <a:rPr lang="nl-NL" dirty="0" smtClean="0"/>
              <a:t>Voorbeelden zijn </a:t>
            </a:r>
            <a:r>
              <a:rPr lang="nl-NL" dirty="0" err="1" smtClean="0"/>
              <a:t>bevacizumab</a:t>
            </a:r>
            <a:r>
              <a:rPr lang="nl-NL" dirty="0" smtClean="0"/>
              <a:t>, rituximab en </a:t>
            </a:r>
            <a:r>
              <a:rPr lang="nl-NL" dirty="0" err="1" smtClean="0"/>
              <a:t>trastuzumab</a:t>
            </a:r>
            <a:r>
              <a:rPr lang="nl-NL" dirty="0" smtClean="0"/>
              <a:t>.</a:t>
            </a:r>
          </a:p>
          <a:p>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12</a:t>
            </a:fld>
            <a:endParaRPr lang="nl-NL"/>
          </a:p>
        </p:txBody>
      </p:sp>
    </p:spTree>
    <p:extLst>
      <p:ext uri="{BB962C8B-B14F-4D97-AF65-F5344CB8AC3E}">
        <p14:creationId xmlns:p14="http://schemas.microsoft.com/office/powerpoint/2010/main" val="25099530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13</a:t>
            </a:fld>
            <a:endParaRPr lang="nl-NL"/>
          </a:p>
        </p:txBody>
      </p:sp>
    </p:spTree>
    <p:extLst>
      <p:ext uri="{BB962C8B-B14F-4D97-AF65-F5344CB8AC3E}">
        <p14:creationId xmlns:p14="http://schemas.microsoft.com/office/powerpoint/2010/main" val="6454987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14</a:t>
            </a:fld>
            <a:endParaRPr lang="nl-NL"/>
          </a:p>
        </p:txBody>
      </p:sp>
    </p:spTree>
    <p:extLst>
      <p:ext uri="{BB962C8B-B14F-4D97-AF65-F5344CB8AC3E}">
        <p14:creationId xmlns:p14="http://schemas.microsoft.com/office/powerpoint/2010/main" val="18260353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Deze</a:t>
            </a:r>
            <a:r>
              <a:rPr lang="nl-NL" baseline="0" dirty="0" smtClean="0"/>
              <a:t> vraag is bedoeld om de deelnemers aan het denken te zetten.</a:t>
            </a:r>
          </a:p>
          <a:p>
            <a:r>
              <a:rPr lang="nl-NL" baseline="0" dirty="0" smtClean="0"/>
              <a:t>Wat komt er bij ze op als ze ‘biosimilars’ horen.</a:t>
            </a:r>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15</a:t>
            </a:fld>
            <a:endParaRPr lang="nl-NL"/>
          </a:p>
        </p:txBody>
      </p:sp>
    </p:spTree>
    <p:extLst>
      <p:ext uri="{BB962C8B-B14F-4D97-AF65-F5344CB8AC3E}">
        <p14:creationId xmlns:p14="http://schemas.microsoft.com/office/powerpoint/2010/main" val="42204146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5E787314-651B-4846-A996-52F701638BD4}" type="slidenum">
              <a:rPr lang="nl-NL" smtClean="0"/>
              <a:t>16</a:t>
            </a:fld>
            <a:endParaRPr lang="nl-NL"/>
          </a:p>
        </p:txBody>
      </p:sp>
    </p:spTree>
    <p:extLst>
      <p:ext uri="{BB962C8B-B14F-4D97-AF65-F5344CB8AC3E}">
        <p14:creationId xmlns:p14="http://schemas.microsoft.com/office/powerpoint/2010/main" val="22790818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smtClean="0">
                <a:solidFill>
                  <a:schemeClr val="tx1"/>
                </a:solidFill>
                <a:effectLst/>
                <a:latin typeface="+mn-lt"/>
                <a:ea typeface="+mn-ea"/>
                <a:cs typeface="+mn-cs"/>
              </a:rPr>
              <a:t>Biosimilars zijn een nagemaakte versie van een bestaand biologisch geneesmiddel. Het bestaande biologische geneesmiddel noemen we ook wel: referentiegeneesmiddel. Andere fabrikanten mogen biosimilars op de markt brengen als het patent van het referentiegeneesmiddel is verlopen. Vaak is dit 10 tot 20 jaar </a:t>
            </a:r>
            <a:r>
              <a:rPr lang="nl-NL" sz="1200" kern="1200" dirty="0" err="1" smtClean="0">
                <a:solidFill>
                  <a:schemeClr val="tx1"/>
                </a:solidFill>
                <a:effectLst/>
                <a:latin typeface="+mn-lt"/>
                <a:ea typeface="+mn-ea"/>
                <a:cs typeface="+mn-cs"/>
              </a:rPr>
              <a:t>jaar</a:t>
            </a:r>
            <a:r>
              <a:rPr lang="nl-NL" sz="1200" kern="1200" dirty="0" smtClean="0">
                <a:solidFill>
                  <a:schemeClr val="tx1"/>
                </a:solidFill>
                <a:effectLst/>
                <a:latin typeface="+mn-lt"/>
                <a:ea typeface="+mn-ea"/>
                <a:cs typeface="+mn-cs"/>
              </a:rPr>
              <a:t> na de marktintroductie van een biologisch geneesmiddel.   </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kern="1200" dirty="0" smtClean="0">
              <a:solidFill>
                <a:schemeClr val="tx1"/>
              </a:solidFill>
              <a:effectLst/>
              <a:latin typeface="+mn-lt"/>
              <a:ea typeface="+mn-ea"/>
              <a:cs typeface="+mn-cs"/>
            </a:endParaRPr>
          </a:p>
          <a:p>
            <a:pPr marL="0" indent="0"/>
            <a:r>
              <a:rPr lang="nl-NL" sz="1200" dirty="0" smtClean="0"/>
              <a:t>Een biosimilar heeft een </a:t>
            </a:r>
            <a:r>
              <a:rPr lang="nl-NL" sz="1200" u="sng" dirty="0" smtClean="0"/>
              <a:t>vergelijkbaar effect</a:t>
            </a:r>
            <a:r>
              <a:rPr lang="nl-NL" sz="1200" u="none" dirty="0" smtClean="0"/>
              <a:t>,</a:t>
            </a:r>
            <a:r>
              <a:rPr lang="nl-NL" sz="1200" u="none" baseline="0" dirty="0" smtClean="0"/>
              <a:t> </a:t>
            </a:r>
            <a:r>
              <a:rPr lang="nl-NL" sz="1200" dirty="0" smtClean="0"/>
              <a:t>maar de </a:t>
            </a:r>
            <a:r>
              <a:rPr lang="nl-NL" sz="1200" u="sng" dirty="0" smtClean="0"/>
              <a:t>structuur verschilt mogelijk op kleine onderdelen </a:t>
            </a:r>
            <a:r>
              <a:rPr lang="nl-NL" sz="1200" dirty="0" smtClean="0"/>
              <a:t>van het referentiegeneesmiddel. De verschillen tussen de biosimilar en het referentiegeneesmiddel hebben </a:t>
            </a:r>
            <a:r>
              <a:rPr lang="nl-NL" sz="1200" u="sng" dirty="0" smtClean="0"/>
              <a:t>geen invloed  op de veiligheid en werking</a:t>
            </a:r>
            <a:r>
              <a:rPr lang="nl-NL" sz="1200" dirty="0" smtClean="0"/>
              <a:t>.</a:t>
            </a:r>
            <a:r>
              <a:rPr lang="nl-NL" sz="1200" baseline="0" dirty="0" smtClean="0"/>
              <a:t> </a:t>
            </a:r>
            <a:r>
              <a:rPr lang="nl-NL" sz="1200" b="0" i="0" kern="1200" dirty="0" smtClean="0">
                <a:solidFill>
                  <a:schemeClr val="tx1"/>
                </a:solidFill>
                <a:effectLst/>
                <a:latin typeface="+mn-lt"/>
                <a:ea typeface="+mn-ea"/>
                <a:cs typeface="+mn-cs"/>
              </a:rPr>
              <a:t>Twee onafhankelijk ontwikkelde productieprocessen voor hetzelfde biologische geneesmiddel kunnen dus leiden tot gelijkwaardige (soortgelijke), maar nooit identieke geneesmiddelen. Een </a:t>
            </a:r>
            <a:r>
              <a:rPr lang="nl-NL" sz="1200" b="0" i="0" kern="1200" dirty="0" err="1" smtClean="0">
                <a:solidFill>
                  <a:schemeClr val="tx1"/>
                </a:solidFill>
                <a:effectLst/>
                <a:latin typeface="+mn-lt"/>
                <a:ea typeface="+mn-ea"/>
                <a:cs typeface="+mn-cs"/>
              </a:rPr>
              <a:t>biosimilar</a:t>
            </a:r>
            <a:r>
              <a:rPr lang="nl-NL" sz="1200" b="0" i="0" kern="1200" dirty="0" smtClean="0">
                <a:solidFill>
                  <a:schemeClr val="tx1"/>
                </a:solidFill>
                <a:effectLst/>
                <a:latin typeface="+mn-lt"/>
                <a:ea typeface="+mn-ea"/>
                <a:cs typeface="+mn-cs"/>
              </a:rPr>
              <a:t> geneesmiddel zal dus nagenoeg steeds verschillen vertonen ten opzichte van het innovator product. Dit geldt echter ook voor twee biologische referentiegeneesmiddelen die eenzelfde werkzaam bestanddeel bevatten.</a:t>
            </a:r>
          </a:p>
          <a:p>
            <a:pPr marL="0" indent="0"/>
            <a:endParaRPr lang="nl-NL" sz="1200" b="0" i="0" kern="1200" dirty="0" smtClean="0">
              <a:solidFill>
                <a:schemeClr val="tx1"/>
              </a:solidFill>
              <a:effectLst/>
              <a:latin typeface="+mn-lt"/>
              <a:ea typeface="+mn-ea"/>
              <a:cs typeface="+mn-cs"/>
            </a:endParaRPr>
          </a:p>
          <a:p>
            <a:pPr marL="0" indent="0"/>
            <a:r>
              <a:rPr lang="nl-NL" sz="1200" b="0" i="0" kern="1200" dirty="0" smtClean="0">
                <a:solidFill>
                  <a:schemeClr val="tx1"/>
                </a:solidFill>
                <a:effectLst/>
                <a:latin typeface="+mn-lt"/>
                <a:ea typeface="+mn-ea"/>
                <a:cs typeface="+mn-cs"/>
              </a:rPr>
              <a:t>Verschillen biosimilar-biologisch</a:t>
            </a:r>
            <a:r>
              <a:rPr lang="nl-NL" sz="1200" b="0" i="0" kern="1200" baseline="0" dirty="0" smtClean="0">
                <a:solidFill>
                  <a:schemeClr val="tx1"/>
                </a:solidFill>
                <a:effectLst/>
                <a:latin typeface="+mn-lt"/>
                <a:ea typeface="+mn-ea"/>
                <a:cs typeface="+mn-cs"/>
              </a:rPr>
              <a:t> geneesmiddel</a:t>
            </a:r>
            <a:endParaRPr lang="nl-NL" sz="1200" b="0" i="0" kern="1200" dirty="0" smtClean="0">
              <a:solidFill>
                <a:schemeClr val="tx1"/>
              </a:solidFill>
              <a:effectLst/>
              <a:latin typeface="+mn-lt"/>
              <a:ea typeface="+mn-ea"/>
              <a:cs typeface="+mn-cs"/>
            </a:endParaRPr>
          </a:p>
          <a:p>
            <a:endParaRPr lang="nl-NL" sz="1200" b="0" i="0"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nl-NL" sz="1200" b="0" i="0" kern="1200" dirty="0" smtClean="0">
                <a:solidFill>
                  <a:schemeClr val="tx1"/>
                </a:solidFill>
                <a:effectLst/>
                <a:latin typeface="+mn-lt"/>
                <a:ea typeface="+mn-ea"/>
                <a:cs typeface="+mn-cs"/>
              </a:rPr>
              <a:t>Werkzame stof</a:t>
            </a:r>
          </a:p>
          <a:p>
            <a:r>
              <a:rPr lang="nl-NL" sz="1200" kern="1200" dirty="0" smtClean="0">
                <a:solidFill>
                  <a:schemeClr val="tx1"/>
                </a:solidFill>
                <a:effectLst/>
                <a:latin typeface="+mn-lt"/>
                <a:ea typeface="+mn-ea"/>
                <a:cs typeface="+mn-cs"/>
              </a:rPr>
              <a:t>Tussen de biosimilar en het referentiegeneesmiddel zijn kleine verschillen mogelijk in de werkzame stof. Deze verschillen zijn minimaal en hebben geen invloed op het eindproduct. Bovendien kunnen dezelfde kleine verschillen ook optreden tussen verschillende partijen van dezelfde fabrikant. Dit komt omdat fabrikanten werken met levend materiaal.</a:t>
            </a:r>
          </a:p>
          <a:p>
            <a:pPr marL="171450" indent="-171450">
              <a:buFont typeface="Arial" panose="020B0604020202020204" pitchFamily="34" charset="0"/>
              <a:buChar char="•"/>
            </a:pPr>
            <a:r>
              <a:rPr lang="nl-NL" sz="1200" kern="1200" dirty="0" smtClean="0">
                <a:solidFill>
                  <a:schemeClr val="tx1"/>
                </a:solidFill>
                <a:effectLst/>
                <a:latin typeface="+mn-lt"/>
                <a:ea typeface="+mn-ea"/>
                <a:cs typeface="+mn-cs"/>
              </a:rPr>
              <a:t>Hulpstoffen </a:t>
            </a:r>
          </a:p>
          <a:p>
            <a:r>
              <a:rPr lang="nl-NL" sz="1200" kern="1200" dirty="0" smtClean="0">
                <a:solidFill>
                  <a:schemeClr val="tx1"/>
                </a:solidFill>
                <a:effectLst/>
                <a:latin typeface="+mn-lt"/>
                <a:ea typeface="+mn-ea"/>
                <a:cs typeface="+mn-cs"/>
              </a:rPr>
              <a:t>De fabrikant voegt hulpstoffen toe voor de oplosbaarheid en stabiliteit van het geneesmiddel. De toegevoegde hulpstoffen kunnen verschillen tussen de biosimilar en het referentiegeneesmiddel. Meestal zijn deze verschillen klein.  </a:t>
            </a:r>
          </a:p>
          <a:p>
            <a:pPr marL="171450" indent="-171450">
              <a:buFont typeface="Arial" panose="020B0604020202020204" pitchFamily="34" charset="0"/>
              <a:buChar char="•"/>
            </a:pPr>
            <a:r>
              <a:rPr lang="nl-NL" sz="1200" kern="1200" dirty="0" smtClean="0">
                <a:solidFill>
                  <a:schemeClr val="tx1"/>
                </a:solidFill>
                <a:effectLst/>
                <a:latin typeface="+mn-lt"/>
                <a:ea typeface="+mn-ea"/>
                <a:cs typeface="+mn-cs"/>
              </a:rPr>
              <a:t>Toediensysteem</a:t>
            </a:r>
          </a:p>
          <a:p>
            <a:r>
              <a:rPr lang="nl-NL" sz="1200" kern="1200" dirty="0" smtClean="0">
                <a:solidFill>
                  <a:schemeClr val="tx1"/>
                </a:solidFill>
                <a:effectLst/>
                <a:latin typeface="+mn-lt"/>
                <a:ea typeface="+mn-ea"/>
                <a:cs typeface="+mn-cs"/>
              </a:rPr>
              <a:t>Voor vrijwel alle biologische geneesmiddelen geldt een subcutane, intramusculaire of intraveneuze toedienroute. Het toediensysteem (bijvoorbeeld de injectiepen) kan verschillen tussen de biosimilar en het referentiegeneesmiddel. </a:t>
            </a:r>
          </a:p>
          <a:p>
            <a:pPr marL="171450" indent="-171450">
              <a:buFont typeface="Arial" panose="020B0604020202020204" pitchFamily="34" charset="0"/>
              <a:buChar char="•"/>
            </a:pPr>
            <a:r>
              <a:rPr lang="nl-NL" sz="1200" kern="1200" dirty="0" smtClean="0">
                <a:solidFill>
                  <a:schemeClr val="tx1"/>
                </a:solidFill>
                <a:effectLst/>
                <a:latin typeface="+mn-lt"/>
                <a:ea typeface="+mn-ea"/>
                <a:cs typeface="+mn-cs"/>
              </a:rPr>
              <a:t>Naamgeving </a:t>
            </a:r>
          </a:p>
          <a:p>
            <a:r>
              <a:rPr lang="nl-NL" sz="1200" kern="1200" dirty="0" smtClean="0">
                <a:solidFill>
                  <a:schemeClr val="tx1"/>
                </a:solidFill>
                <a:effectLst/>
                <a:latin typeface="+mn-lt"/>
                <a:ea typeface="+mn-ea"/>
                <a:cs typeface="+mn-cs"/>
              </a:rPr>
              <a:t>Biosimilars hebben een andere merknaam. Dit is nodig om ongewenste verwisseling met het referentiegeneesmiddel te voorkomen. De naam van de werkzame stof is wel gelijk. Het betreft immers een versie van dezelfde werkzame stof. </a:t>
            </a:r>
          </a:p>
          <a:p>
            <a:pPr marL="171450" indent="-171450">
              <a:buFont typeface="Arial" panose="020B0604020202020204" pitchFamily="34" charset="0"/>
              <a:buChar char="•"/>
            </a:pPr>
            <a:r>
              <a:rPr lang="nl-NL" sz="1200" kern="1200" dirty="0" smtClean="0">
                <a:solidFill>
                  <a:schemeClr val="tx1"/>
                </a:solidFill>
                <a:effectLst/>
                <a:latin typeface="+mn-lt"/>
                <a:ea typeface="+mn-ea"/>
                <a:cs typeface="+mn-cs"/>
              </a:rPr>
              <a:t>Verpakking</a:t>
            </a:r>
          </a:p>
          <a:p>
            <a:r>
              <a:rPr lang="nl-NL" sz="1200" kern="1200" dirty="0" smtClean="0">
                <a:solidFill>
                  <a:schemeClr val="tx1"/>
                </a:solidFill>
                <a:effectLst/>
                <a:latin typeface="+mn-lt"/>
                <a:ea typeface="+mn-ea"/>
                <a:cs typeface="+mn-cs"/>
              </a:rPr>
              <a:t>Biosimilars hebben logischerwijs ook een andere verpakking dan het referentiegeneesmiddel. Dit onderscheid is erg handig voor u als zorgverlener en voor uw patiënt om verwisseling te voorkomen. </a:t>
            </a:r>
          </a:p>
          <a:p>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17</a:t>
            </a:fld>
            <a:endParaRPr lang="nl-NL"/>
          </a:p>
        </p:txBody>
      </p:sp>
    </p:spTree>
    <p:extLst>
      <p:ext uri="{BB962C8B-B14F-4D97-AF65-F5344CB8AC3E}">
        <p14:creationId xmlns:p14="http://schemas.microsoft.com/office/powerpoint/2010/main" val="26604868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kern="1200" dirty="0" smtClean="0">
                <a:solidFill>
                  <a:schemeClr val="tx1"/>
                </a:solidFill>
                <a:effectLst/>
                <a:latin typeface="+mn-lt"/>
                <a:ea typeface="+mn-ea"/>
                <a:cs typeface="+mn-cs"/>
              </a:rPr>
              <a:t>Bij de ontwikkeling van een nieuw biologisch geneesmiddel moet de fabrikant aantonen dat het veilig en werkzaam is. Hiervoor zijn klinische studies bij gezonde vrijwilligers en patiënten het belangrijkst. </a:t>
            </a:r>
          </a:p>
          <a:p>
            <a:r>
              <a:rPr lang="nl-NL" sz="1200" kern="1200" dirty="0" smtClean="0">
                <a:solidFill>
                  <a:schemeClr val="tx1"/>
                </a:solidFill>
                <a:effectLst/>
                <a:latin typeface="+mn-lt"/>
                <a:ea typeface="+mn-ea"/>
                <a:cs typeface="+mn-cs"/>
              </a:rPr>
              <a:t> </a:t>
            </a:r>
          </a:p>
          <a:p>
            <a:r>
              <a:rPr lang="nl-NL" sz="1200" kern="1200" dirty="0" smtClean="0">
                <a:solidFill>
                  <a:schemeClr val="tx1"/>
                </a:solidFill>
                <a:effectLst/>
                <a:latin typeface="+mn-lt"/>
                <a:ea typeface="+mn-ea"/>
                <a:cs typeface="+mn-cs"/>
              </a:rPr>
              <a:t>Bij de ontwikkeling van een biosimilar moet de fabrikant aantonen dat het gelijkwaardig is aan het referentiegeneesmiddel. De biosimilar-fabrikant voert vergelijkend onderzoek uit met het referentiegeneesmiddel. Hiervoor zijn studies naar de kwaliteit het belangrijkst. Denk bijvoorbeeld aan onderzoek naar de structuur en de eigenschappen van de werkzame stof. </a:t>
            </a:r>
          </a:p>
          <a:p>
            <a:endParaRPr lang="nl-NL" sz="1200" kern="1200" dirty="0" smtClean="0">
              <a:solidFill>
                <a:schemeClr val="tx1"/>
              </a:solidFill>
              <a:effectLst/>
              <a:latin typeface="+mn-lt"/>
              <a:ea typeface="+mn-ea"/>
              <a:cs typeface="+mn-cs"/>
            </a:endParaRPr>
          </a:p>
          <a:p>
            <a:r>
              <a:rPr lang="nl-NL" sz="1200" b="1" kern="1200" dirty="0" smtClean="0">
                <a:solidFill>
                  <a:schemeClr val="tx1"/>
                </a:solidFill>
                <a:effectLst/>
                <a:latin typeface="+mn-lt"/>
                <a:ea typeface="+mn-ea"/>
                <a:cs typeface="+mn-cs"/>
              </a:rPr>
              <a:t>WEETJE</a:t>
            </a:r>
            <a:endParaRPr lang="nl-NL" sz="1200" kern="1200" dirty="0" smtClean="0">
              <a:solidFill>
                <a:schemeClr val="tx1"/>
              </a:solidFill>
              <a:effectLst/>
              <a:latin typeface="+mn-lt"/>
              <a:ea typeface="+mn-ea"/>
              <a:cs typeface="+mn-cs"/>
            </a:endParaRPr>
          </a:p>
          <a:p>
            <a:r>
              <a:rPr lang="nl-NL" sz="1200" kern="1200" dirty="0" smtClean="0">
                <a:solidFill>
                  <a:schemeClr val="tx1"/>
                </a:solidFill>
                <a:effectLst/>
                <a:latin typeface="+mn-lt"/>
                <a:ea typeface="+mn-ea"/>
                <a:cs typeface="+mn-cs"/>
              </a:rPr>
              <a:t>Het aantonen van gelijkwaardigheid is geen nieuwe procedure voor de EMA. Ook de fabrikant van het referentiegeneesmiddel moet gelijkwaardigheid aantonen na een wijziging in het productieproces. Daarmee toont de fabrikant aan dat het biologische geneesmiddel van voor de wijziging gelijkwaardig is aan het biologische geneesmiddel na de wijziging. </a:t>
            </a:r>
          </a:p>
          <a:p>
            <a:endParaRPr lang="nl-NL" sz="1200" kern="1200" dirty="0" smtClean="0">
              <a:solidFill>
                <a:schemeClr val="tx1"/>
              </a:solidFill>
              <a:effectLst/>
              <a:latin typeface="+mn-lt"/>
              <a:ea typeface="+mn-ea"/>
              <a:cs typeface="+mn-cs"/>
            </a:endParaRPr>
          </a:p>
          <a:p>
            <a:pPr marL="0" indent="0"/>
            <a:r>
              <a:rPr lang="nl-NL" sz="1200" dirty="0" smtClean="0"/>
              <a:t>Om onnodige patiëntonderzoeken te voorkomen, hoeven fabrikanten van biosimilars niet voor alle aandoeningen patiëntonderzoeken uit te voeren.</a:t>
            </a:r>
          </a:p>
          <a:p>
            <a:pPr marL="0" indent="0"/>
            <a:r>
              <a:rPr lang="nl-NL" sz="1200" b="0" i="0" kern="1200" dirty="0" smtClean="0">
                <a:solidFill>
                  <a:schemeClr val="tx1"/>
                </a:solidFill>
                <a:effectLst/>
                <a:latin typeface="+mn-lt"/>
                <a:ea typeface="+mn-ea"/>
                <a:cs typeface="+mn-cs"/>
              </a:rPr>
              <a:t>Omdat het biologische referentiegeneesmiddel al enkele jaren op de markt is, is er informatie beschikbaar die niet opnieuw vergaard hoeft te worden. In de wetgeving worden de onderzoeken omschreven die uitgevoerd moeten worden om aan te tonen dat het biosimilar geneesmiddel net zo veilig en effectief is als het innovator product. Deze onderzoeken worden stapsgewijs uitgevoerd, te beginnen met een vergelijking van de kwaliteit en de consistentie van het geneesmiddel en van het productieproces. Er wordt ook vergelijkend onderzoek gedaan naar de veiligheid en werkzaamheid van de geneesmiddelen. Deze onderzoeken moeten aantonen dat er geen verschillen van betekenis zijn tussen de veiligheid en de werkzaamheid van het biosimilar geneesmiddel en het innovator product.</a:t>
            </a:r>
          </a:p>
          <a:p>
            <a:pPr marL="0" indent="0"/>
            <a:endParaRPr lang="nl-NL" sz="1200" b="0" i="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smtClean="0"/>
              <a:t>Als een biosimilar een gelijkwaardige werking en veiligheid heeft als het referentiegeneesmiddel voor één gevoelige aandoening, dan mag de biosimilar vaak ook worden gegeven voor de andere aandoeningen waarvoor het referentiegeneesmiddel mag worden gegeven (=extrapolatie). Dit kan, omdat bij verschillende ziekten het onderliggende mechanisme hetzelfde is zoals bij reuma, ontstekingsziekte van de darm en psoriasis). </a:t>
            </a:r>
            <a:r>
              <a:rPr lang="nl-NL" sz="1200" b="0" i="0" kern="1200" dirty="0" smtClean="0">
                <a:solidFill>
                  <a:schemeClr val="tx1"/>
                </a:solidFill>
                <a:effectLst/>
                <a:latin typeface="+mn-lt"/>
                <a:ea typeface="+mn-ea"/>
                <a:cs typeface="+mn-cs"/>
              </a:rPr>
              <a:t>Wanneer het biologisch referentiegeneesmiddel bij verschillende aandoeningen wordt toegepast, dan moeten de werkzaamheid en de veiligheid van het biosimilar geneesmiddel voor elke aandoening worden aangetoond. Dit kan door per indicatie een klinische studie uit te voeren, maar het is ook mogelijk dat met een goede onderbouwing wordt aangetoond dat een studie met de ene aandoening ook werkzaamheid en veiligheid aantoont voor de andere aandoening.</a:t>
            </a:r>
            <a:endParaRPr lang="nl-NL" sz="1200" dirty="0" smtClean="0"/>
          </a:p>
          <a:p>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18</a:t>
            </a:fld>
            <a:endParaRPr lang="nl-NL"/>
          </a:p>
        </p:txBody>
      </p:sp>
    </p:spTree>
    <p:extLst>
      <p:ext uri="{BB962C8B-B14F-4D97-AF65-F5344CB8AC3E}">
        <p14:creationId xmlns:p14="http://schemas.microsoft.com/office/powerpoint/2010/main" val="8117130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228600" indent="-228600">
              <a:buAutoNum type="arabicPeriod"/>
            </a:pPr>
            <a:r>
              <a:rPr lang="nl-NL" sz="1200" kern="1200" dirty="0" smtClean="0">
                <a:solidFill>
                  <a:schemeClr val="tx1"/>
                </a:solidFill>
                <a:effectLst/>
                <a:latin typeface="+mn-lt"/>
                <a:ea typeface="+mn-ea"/>
                <a:cs typeface="+mn-cs"/>
              </a:rPr>
              <a:t>De kwaliteit van geneesmiddelen staat strikt onder controle. Elke nieuwe partij van biologische geneesmiddelen en biosimilars moet voldoen aan kwaliteitsnormen voordat het in de handel mag. Voor biologische geneesmiddelen is specifiek onderzoek nodig naar onder andere de chemische eigenschappen, zuiverheid, stabiliteit en steriliteit. Dit waarborgt dat elke partij die op de markt komt, veilig is voor uw patiënt. </a:t>
            </a:r>
          </a:p>
          <a:p>
            <a:pPr marL="228600" indent="-228600">
              <a:buAutoNum type="arabicPeriod"/>
            </a:pPr>
            <a:endParaRPr lang="nl-NL" sz="1200" kern="1200" dirty="0" smtClean="0">
              <a:solidFill>
                <a:schemeClr val="tx1"/>
              </a:solidFill>
              <a:effectLst/>
              <a:latin typeface="+mn-lt"/>
              <a:ea typeface="+mn-ea"/>
              <a:cs typeface="+mn-cs"/>
            </a:endParaRPr>
          </a:p>
          <a:p>
            <a:pPr marL="228600" indent="-228600">
              <a:buAutoNum type="arabicPeriod"/>
            </a:pPr>
            <a:r>
              <a:rPr lang="nl-NL" sz="1200" kern="1200" dirty="0" smtClean="0">
                <a:solidFill>
                  <a:schemeClr val="tx1"/>
                </a:solidFill>
                <a:effectLst/>
                <a:latin typeface="+mn-lt"/>
                <a:ea typeface="+mn-ea"/>
                <a:cs typeface="+mn-cs"/>
              </a:rPr>
              <a:t>Fabrikanten moeten een risicobeheerplan (RMP) aanleveren bij de registratie. Dit geldt voor alle nieuwe geneesmiddelen, dus ook voor biosimilars. In het risicobeheerplan omschrijft de fabrikant een plan voor geneesmiddelbewaking en maatregelen om risico’s te beperken. Het RMP van biosimilars is gebaseerd op de kennis en ervaring die is opgedaan met het referentiegeneesmiddel. Als dat nodig is, kunnen voor alle geneesmiddelen aanvullende maatregelen nodig zijn. Bijvoorbeeld een educatieve brochure of een waarschuwingskaart voor patiënten. </a:t>
            </a:r>
          </a:p>
          <a:p>
            <a:pPr marL="228600" indent="-228600">
              <a:buAutoNum type="arabicPeriod"/>
            </a:pPr>
            <a:endParaRPr lang="nl-NL" sz="1200" kern="1200" dirty="0" smtClean="0">
              <a:solidFill>
                <a:schemeClr val="tx1"/>
              </a:solidFill>
              <a:effectLst/>
              <a:latin typeface="+mn-lt"/>
              <a:ea typeface="+mn-ea"/>
              <a:cs typeface="+mn-cs"/>
            </a:endParaRPr>
          </a:p>
          <a:p>
            <a:pPr marL="228600" indent="-228600">
              <a:buAutoNum type="arabicPeriod"/>
            </a:pPr>
            <a:r>
              <a:rPr lang="nl-NL" sz="1200" kern="1200" dirty="0" smtClean="0">
                <a:solidFill>
                  <a:schemeClr val="tx1"/>
                </a:solidFill>
                <a:effectLst/>
                <a:latin typeface="+mn-lt"/>
                <a:ea typeface="+mn-ea"/>
                <a:cs typeface="+mn-cs"/>
              </a:rPr>
              <a:t>De EMA en het CBG volgen alle nieuwe geneesmiddelen nauwgezet. Biologische geneesmiddelen en biosimilars zijn daarom de eerste jaren na goedkeuring ook onderworpen aan aanvullende monitoring. Dit herken je aan een zwarte driehoek in de bijsluiter, met de zin: </a:t>
            </a:r>
            <a:r>
              <a:rPr lang="nl-NL" sz="1200" i="1" kern="1200" dirty="0" smtClean="0">
                <a:solidFill>
                  <a:schemeClr val="tx1"/>
                </a:solidFill>
                <a:effectLst/>
                <a:latin typeface="+mn-lt"/>
                <a:ea typeface="+mn-ea"/>
                <a:cs typeface="+mn-cs"/>
              </a:rPr>
              <a:t>Dit geneesmiddel is onderworpen aan aanvullende monitoring. </a:t>
            </a:r>
            <a:r>
              <a:rPr lang="nl-NL" sz="1200" kern="1200" dirty="0" smtClean="0">
                <a:solidFill>
                  <a:schemeClr val="tx1"/>
                </a:solidFill>
                <a:effectLst/>
                <a:latin typeface="+mn-lt"/>
                <a:ea typeface="+mn-ea"/>
                <a:cs typeface="+mn-cs"/>
              </a:rPr>
              <a:t>Daarmee roepen de EMA en het CBG zorgverleners en patiënten op om extra alert te zijn op bijwerkingen en deze te melden. Een zwarte driehoek hoeft niet te betekenen dat er zorgen zijn over de veiligheid van dit geneesmiddel. </a:t>
            </a:r>
          </a:p>
          <a:p>
            <a:pPr marL="228600" indent="-228600">
              <a:buAutoNum type="arabicPeriod"/>
            </a:pPr>
            <a:endParaRPr lang="nl-NL" sz="1200" kern="1200" dirty="0" smtClean="0">
              <a:solidFill>
                <a:schemeClr val="tx1"/>
              </a:solidFill>
              <a:effectLst/>
              <a:latin typeface="+mn-lt"/>
              <a:ea typeface="+mn-ea"/>
              <a:cs typeface="+mn-cs"/>
            </a:endParaRPr>
          </a:p>
          <a:p>
            <a:pPr marL="228600" indent="-228600">
              <a:buAutoNum type="arabicPeriod"/>
            </a:pPr>
            <a:r>
              <a:rPr lang="nl-NL" sz="1200" kern="1200" dirty="0" smtClean="0">
                <a:solidFill>
                  <a:schemeClr val="tx1"/>
                </a:solidFill>
                <a:effectLst/>
                <a:latin typeface="+mn-lt"/>
                <a:ea typeface="+mn-ea"/>
                <a:cs typeface="+mn-cs"/>
              </a:rPr>
              <a:t>Traceerbaarheid is belangrijk om snel te kunnen handelen bij problemen met de veiligheid van een geneesmiddel. Dit geldt natuurlijk niet alleen voor biosimilars, maar voor alle geneesmiddelen. Zo is van elke patiënt bekend welke partij van het geneesmiddel is afgeleverd. Bij onverwachte zorgen over de veiligheid valt daardoor altijd te achterhalen bij welke patiënten actie nodig is. </a:t>
            </a:r>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20</a:t>
            </a:fld>
            <a:endParaRPr lang="nl-NL"/>
          </a:p>
        </p:txBody>
      </p:sp>
    </p:spTree>
    <p:extLst>
      <p:ext uri="{BB962C8B-B14F-4D97-AF65-F5344CB8AC3E}">
        <p14:creationId xmlns:p14="http://schemas.microsoft.com/office/powerpoint/2010/main" val="41662059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kern="1200" dirty="0" smtClean="0">
                <a:solidFill>
                  <a:schemeClr val="tx1"/>
                </a:solidFill>
                <a:effectLst/>
                <a:latin typeface="+mn-lt"/>
                <a:ea typeface="+mn-ea"/>
                <a:cs typeface="+mn-cs"/>
              </a:rPr>
              <a:t>Bij aangetoonde gelijkwaardigheid zijn bij de biosimilar geen andere bijwerkingen te verwachten dan bij het referentiegeneesmiddel. De meeste bijwerkingen van biologische geneesmiddelen kunnen we op basis van het werkingsmechanisme voorspellen. Bijvoorbeeld een verhoogd risico op infecties bij biologische geneesmiddelen die de afweer onderdrukken. </a:t>
            </a:r>
          </a:p>
          <a:p>
            <a:r>
              <a:rPr lang="nl-NL" sz="1200" kern="1200" dirty="0" smtClean="0">
                <a:solidFill>
                  <a:schemeClr val="tx1"/>
                </a:solidFill>
                <a:effectLst/>
                <a:latin typeface="+mn-lt"/>
                <a:ea typeface="+mn-ea"/>
                <a:cs typeface="+mn-cs"/>
              </a:rPr>
              <a:t> </a:t>
            </a:r>
          </a:p>
          <a:p>
            <a:r>
              <a:rPr lang="nl-NL" sz="1200" kern="1200" dirty="0" smtClean="0">
                <a:solidFill>
                  <a:schemeClr val="tx1"/>
                </a:solidFill>
                <a:effectLst/>
                <a:latin typeface="+mn-lt"/>
                <a:ea typeface="+mn-ea"/>
                <a:cs typeface="+mn-cs"/>
              </a:rPr>
              <a:t>Een speciaal veiligheidsaspect bij biosimilars is de </a:t>
            </a:r>
            <a:r>
              <a:rPr lang="nl-NL" sz="1200" kern="1200" dirty="0" err="1" smtClean="0">
                <a:solidFill>
                  <a:schemeClr val="tx1"/>
                </a:solidFill>
                <a:effectLst/>
                <a:latin typeface="+mn-lt"/>
                <a:ea typeface="+mn-ea"/>
                <a:cs typeface="+mn-cs"/>
              </a:rPr>
              <a:t>immunogeniciteit</a:t>
            </a:r>
            <a:r>
              <a:rPr lang="nl-NL" sz="1200" kern="1200" dirty="0" smtClean="0">
                <a:solidFill>
                  <a:schemeClr val="tx1"/>
                </a:solidFill>
                <a:effectLst/>
                <a:latin typeface="+mn-lt"/>
                <a:ea typeface="+mn-ea"/>
                <a:cs typeface="+mn-cs"/>
              </a:rPr>
              <a:t>. Biologische geneesmiddelen en biosimilars kunnen in zeldzame gevallen een ongewenste immuunrespons veroorzaken. In uitzonderlijke gevallen kan dit leiden tot ernstige bijwerkingen (</a:t>
            </a:r>
            <a:r>
              <a:rPr lang="nl-NL" sz="1200" kern="1200" dirty="0" err="1" smtClean="0">
                <a:solidFill>
                  <a:schemeClr val="tx1"/>
                </a:solidFill>
                <a:effectLst/>
                <a:latin typeface="+mn-lt"/>
                <a:ea typeface="+mn-ea"/>
                <a:cs typeface="+mn-cs"/>
              </a:rPr>
              <a:t>anafylaxe</a:t>
            </a:r>
            <a:r>
              <a:rPr lang="nl-NL" sz="1200" kern="1200" dirty="0" smtClean="0">
                <a:solidFill>
                  <a:schemeClr val="tx1"/>
                </a:solidFill>
                <a:effectLst/>
                <a:latin typeface="+mn-lt"/>
                <a:ea typeface="+mn-ea"/>
                <a:cs typeface="+mn-cs"/>
              </a:rPr>
              <a:t>). Het risico op </a:t>
            </a:r>
            <a:r>
              <a:rPr lang="nl-NL" sz="1200" kern="1200" dirty="0" err="1" smtClean="0">
                <a:solidFill>
                  <a:schemeClr val="tx1"/>
                </a:solidFill>
                <a:effectLst/>
                <a:latin typeface="+mn-lt"/>
                <a:ea typeface="+mn-ea"/>
                <a:cs typeface="+mn-cs"/>
              </a:rPr>
              <a:t>immunogeniciteit</a:t>
            </a:r>
            <a:r>
              <a:rPr lang="nl-NL" sz="1200" kern="1200" dirty="0" smtClean="0">
                <a:solidFill>
                  <a:schemeClr val="tx1"/>
                </a:solidFill>
                <a:effectLst/>
                <a:latin typeface="+mn-lt"/>
                <a:ea typeface="+mn-ea"/>
                <a:cs typeface="+mn-cs"/>
              </a:rPr>
              <a:t> lijkt niet te verschillen tussen de biosimilar en het referentiegeneesmiddel. </a:t>
            </a:r>
          </a:p>
          <a:p>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21</a:t>
            </a:fld>
            <a:endParaRPr lang="nl-NL"/>
          </a:p>
        </p:txBody>
      </p:sp>
    </p:spTree>
    <p:extLst>
      <p:ext uri="{BB962C8B-B14F-4D97-AF65-F5344CB8AC3E}">
        <p14:creationId xmlns:p14="http://schemas.microsoft.com/office/powerpoint/2010/main" val="36355456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baseline="0" dirty="0" smtClean="0"/>
          </a:p>
          <a:p>
            <a:pPr marL="171450" indent="-171450">
              <a:buFont typeface="Arial" panose="020B0604020202020204" pitchFamily="34" charset="0"/>
              <a:buChar char="•"/>
            </a:pPr>
            <a:r>
              <a:rPr lang="nl-NL" sz="1200" kern="1200" dirty="0" smtClean="0">
                <a:solidFill>
                  <a:schemeClr val="tx1"/>
                </a:solidFill>
                <a:effectLst/>
                <a:latin typeface="+mn-lt"/>
                <a:ea typeface="+mn-ea"/>
                <a:cs typeface="+mn-cs"/>
              </a:rPr>
              <a:t>De ontwikkelkosten van biosimilars liggen lager dan van het referentiegeneesmiddel. De biosimilar-fabrikant maakt gebruik van onderzoeksgegevens van het referentiegeneesmiddel. Hierdoor kan de fabrikant de biosimilar tegen een lagere prijs aanbieden als het referentiegeneesmiddel. Zonder verlies van kwaliteit. </a:t>
            </a:r>
          </a:p>
          <a:p>
            <a:pPr marL="171450" indent="-171450">
              <a:buFont typeface="Arial" panose="020B0604020202020204" pitchFamily="34" charset="0"/>
              <a:buChar char="•"/>
            </a:pPr>
            <a:r>
              <a:rPr lang="nl-NL" sz="1200" kern="1200" dirty="0" smtClean="0">
                <a:solidFill>
                  <a:schemeClr val="tx1"/>
                </a:solidFill>
                <a:effectLst/>
                <a:latin typeface="+mn-lt"/>
                <a:ea typeface="+mn-ea"/>
                <a:cs typeface="+mn-cs"/>
              </a:rPr>
              <a:t>Met de komst van één of meerdere biosimilars ontstaat er concurrentie tussen fabrikanten. Hierdoor daalt ook de prijs van het referentiegeneesmiddel. Maar ook van vergelijkbare geneesmiddelen binnen dezelfde geneesmiddelgroep kunnen de kosten dalen. Dit leidt tot forse besparing van geneesmiddelkosten. </a:t>
            </a:r>
          </a:p>
          <a:p>
            <a:pPr marL="171450" indent="-171450">
              <a:buFont typeface="Arial" panose="020B0604020202020204" pitchFamily="34" charset="0"/>
              <a:buChar char="•"/>
            </a:pPr>
            <a:r>
              <a:rPr lang="nl-NL" sz="1200" kern="1200" dirty="0" smtClean="0">
                <a:solidFill>
                  <a:schemeClr val="tx1"/>
                </a:solidFill>
                <a:effectLst/>
                <a:latin typeface="+mn-lt"/>
                <a:ea typeface="+mn-ea"/>
                <a:cs typeface="+mn-cs"/>
              </a:rPr>
              <a:t>Biologische geneesmiddelen zijn vaak dure geneesmiddelen. De laatste jaren stijgen de geneesmiddelkosten dan ook enorm door marktintroductie van nieuwe biologische geneesmiddelen. De betaalbaarheid van de zorg staat hiermee onder druk. Door daling van geneesmiddelkosten kunnen artsen meer patiënten met biologische middelen behandelen. </a:t>
            </a:r>
          </a:p>
          <a:p>
            <a:pPr marL="171450" indent="-171450">
              <a:buFont typeface="Arial" panose="020B0604020202020204" pitchFamily="34" charset="0"/>
              <a:buChar char="•"/>
            </a:pPr>
            <a:r>
              <a:rPr lang="nl-NL" sz="1200" kern="1200" dirty="0" smtClean="0">
                <a:solidFill>
                  <a:schemeClr val="tx1"/>
                </a:solidFill>
                <a:effectLst/>
                <a:latin typeface="+mn-lt"/>
                <a:ea typeface="+mn-ea"/>
                <a:cs typeface="+mn-cs"/>
              </a:rPr>
              <a:t>Door de daling van geneesmiddelkosten komt er budget vrij voor innovatieve therapieën. Dat biedt perspectief voor de toekomst van chronisch zieke patiënten. </a:t>
            </a:r>
            <a:endParaRPr lang="nl-NL" dirty="0" smtClean="0"/>
          </a:p>
          <a:p>
            <a:endParaRPr lang="nl-NL" baseline="0" dirty="0" smtClean="0"/>
          </a:p>
          <a:p>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22</a:t>
            </a:fld>
            <a:endParaRPr lang="nl-NL"/>
          </a:p>
        </p:txBody>
      </p:sp>
    </p:spTree>
    <p:extLst>
      <p:ext uri="{BB962C8B-B14F-4D97-AF65-F5344CB8AC3E}">
        <p14:creationId xmlns:p14="http://schemas.microsoft.com/office/powerpoint/2010/main" val="28985915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228600" indent="-228600">
              <a:buFont typeface="+mj-lt"/>
              <a:buAutoNum type="arabicPeriod"/>
            </a:pPr>
            <a:r>
              <a:rPr lang="nl-NL" sz="1200" kern="1200" dirty="0" smtClean="0">
                <a:solidFill>
                  <a:schemeClr val="tx1"/>
                </a:solidFill>
                <a:effectLst/>
                <a:latin typeface="+mn-lt"/>
                <a:ea typeface="+mn-ea"/>
                <a:cs typeface="+mn-cs"/>
              </a:rPr>
              <a:t>De lijstprijs is de officiële prijs van een geneesmiddel. Deze prijzen kun je bijvoorbeeld terugvinden in het </a:t>
            </a:r>
            <a:r>
              <a:rPr lang="nl-NL" sz="1200" u="sng" kern="1200" dirty="0" smtClean="0">
                <a:solidFill>
                  <a:schemeClr val="tx1"/>
                </a:solidFill>
                <a:effectLst/>
                <a:latin typeface="+mn-lt"/>
                <a:ea typeface="+mn-ea"/>
                <a:cs typeface="+mn-cs"/>
                <a:hlinkClick r:id="rId3"/>
              </a:rPr>
              <a:t>Farmacotherapeutisch Kompas</a:t>
            </a:r>
            <a:r>
              <a:rPr lang="nl-NL" sz="1200" kern="1200" dirty="0" smtClean="0">
                <a:solidFill>
                  <a:schemeClr val="tx1"/>
                </a:solidFill>
                <a:effectLst/>
                <a:latin typeface="+mn-lt"/>
                <a:ea typeface="+mn-ea"/>
                <a:cs typeface="+mn-cs"/>
              </a:rPr>
              <a:t> of op de website </a:t>
            </a:r>
            <a:r>
              <a:rPr lang="nl-NL" sz="1200" u="sng" kern="1200" dirty="0" smtClean="0">
                <a:solidFill>
                  <a:schemeClr val="tx1"/>
                </a:solidFill>
                <a:effectLst/>
                <a:latin typeface="+mn-lt"/>
                <a:ea typeface="+mn-ea"/>
                <a:cs typeface="+mn-cs"/>
                <a:hlinkClick r:id="rId4"/>
              </a:rPr>
              <a:t>www.medicijnkosten.nl</a:t>
            </a:r>
            <a:r>
              <a:rPr lang="nl-NL" sz="1200" kern="1200" dirty="0" smtClean="0">
                <a:solidFill>
                  <a:schemeClr val="tx1"/>
                </a:solidFill>
                <a:effectLst/>
                <a:latin typeface="+mn-lt"/>
                <a:ea typeface="+mn-ea"/>
                <a:cs typeface="+mn-cs"/>
              </a:rPr>
              <a:t>. De officiële prijs is voor de biosimilar en het referentiegeneesmiddel vaak hetzelfde. </a:t>
            </a:r>
          </a:p>
          <a:p>
            <a:pPr marL="228600" indent="-228600">
              <a:buFont typeface="+mj-lt"/>
              <a:buAutoNum type="arabicPeriod"/>
            </a:pPr>
            <a:r>
              <a:rPr lang="nl-NL" sz="1200" kern="1200" dirty="0" smtClean="0">
                <a:solidFill>
                  <a:schemeClr val="tx1"/>
                </a:solidFill>
                <a:effectLst/>
                <a:latin typeface="+mn-lt"/>
                <a:ea typeface="+mn-ea"/>
                <a:cs typeface="+mn-cs"/>
              </a:rPr>
              <a:t>De zorgverzekeraar onderhandelt met de fabrikanten van de biosimilar en het referentiegeneesmiddel over de prijs. Het verschilt per zorgverzekeraar hoe deze onderhandelingen eruit zien en over welke geneesmiddelen ze onderhandelen. </a:t>
            </a:r>
          </a:p>
          <a:p>
            <a:pPr marL="228600" indent="-228600">
              <a:buFont typeface="+mj-lt"/>
              <a:buAutoNum type="arabicPeriod"/>
            </a:pPr>
            <a:r>
              <a:rPr lang="nl-NL" sz="1200" kern="1200" dirty="0" smtClean="0">
                <a:solidFill>
                  <a:schemeClr val="tx1"/>
                </a:solidFill>
                <a:effectLst/>
                <a:latin typeface="+mn-lt"/>
                <a:ea typeface="+mn-ea"/>
                <a:cs typeface="+mn-cs"/>
              </a:rPr>
              <a:t>Fabrikanten bieden ten opzichte van de officiële prijs een kortingspercentage aan. De aangeboden kortingspercentages zijn alleen bekend bij de zorgverzekeraar. De zorgverzekeraar zal de gunning toewijzen aan de fabrikant met de meest gunstige prijs en voorwaarden. </a:t>
            </a:r>
          </a:p>
          <a:p>
            <a:pPr marL="228600" indent="-228600">
              <a:buFont typeface="+mj-lt"/>
              <a:buAutoNum type="arabicPeriod"/>
            </a:pPr>
            <a:r>
              <a:rPr lang="nl-NL" sz="1200" kern="1200" dirty="0" smtClean="0">
                <a:solidFill>
                  <a:schemeClr val="tx1"/>
                </a:solidFill>
                <a:effectLst/>
                <a:latin typeface="+mn-lt"/>
                <a:ea typeface="+mn-ea"/>
                <a:cs typeface="+mn-cs"/>
              </a:rPr>
              <a:t>De werkelijke prijs is niet bekend, want de aangeboden kortingspercentages blijven geheim. Die afspraak is gemaakt tussen de zorgverzekeraar en de fabrikanten. Hierdoor is de kostenbesparing voor u als zorgverlener en voor uw patiënt onduidelijk. </a:t>
            </a:r>
          </a:p>
          <a:p>
            <a:pPr marL="0" indent="0">
              <a:buFont typeface="+mj-lt"/>
              <a:buNone/>
            </a:pPr>
            <a:endParaRPr lang="nl-NL" sz="1200" b="0" i="0" kern="1200" dirty="0" smtClean="0">
              <a:solidFill>
                <a:schemeClr val="tx1"/>
              </a:solidFill>
              <a:effectLst/>
              <a:latin typeface="+mn-lt"/>
              <a:ea typeface="+mn-ea"/>
              <a:cs typeface="+mn-cs"/>
            </a:endParaRPr>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23</a:t>
            </a:fld>
            <a:endParaRPr lang="nl-NL"/>
          </a:p>
        </p:txBody>
      </p:sp>
    </p:spTree>
    <p:extLst>
      <p:ext uri="{BB962C8B-B14F-4D97-AF65-F5344CB8AC3E}">
        <p14:creationId xmlns:p14="http://schemas.microsoft.com/office/powerpoint/2010/main" val="5466738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Inmiddels</a:t>
            </a:r>
            <a:r>
              <a:rPr lang="nl-NL" baseline="0" dirty="0" smtClean="0"/>
              <a:t> is er een groot aantal biosimilars beschikbaar</a:t>
            </a:r>
          </a:p>
          <a:p>
            <a:endParaRPr lang="nl-NL" baseline="0" dirty="0" smtClean="0"/>
          </a:p>
          <a:p>
            <a:r>
              <a:rPr lang="nl-NL" baseline="0" dirty="0" smtClean="0"/>
              <a:t>EMA = </a:t>
            </a:r>
            <a:r>
              <a:rPr lang="nl-NL" sz="1200" kern="1200" dirty="0" smtClean="0">
                <a:solidFill>
                  <a:schemeClr val="tx1"/>
                </a:solidFill>
                <a:effectLst/>
                <a:latin typeface="+mn-lt"/>
                <a:ea typeface="+mn-ea"/>
                <a:cs typeface="+mn-cs"/>
              </a:rPr>
              <a:t>Europees Geneesmiddelenagentschap</a:t>
            </a:r>
          </a:p>
          <a:p>
            <a:endParaRPr lang="nl-NL" sz="1200" kern="1200" dirty="0" smtClean="0">
              <a:solidFill>
                <a:schemeClr val="tx1"/>
              </a:solidFill>
              <a:effectLst/>
              <a:latin typeface="+mn-lt"/>
              <a:ea typeface="+mn-ea"/>
              <a:cs typeface="+mn-cs"/>
            </a:endParaRPr>
          </a:p>
          <a:p>
            <a:r>
              <a:rPr lang="nl-NL" sz="1200" kern="1200" dirty="0" smtClean="0">
                <a:solidFill>
                  <a:schemeClr val="tx1"/>
                </a:solidFill>
                <a:effectLst/>
                <a:latin typeface="+mn-lt"/>
                <a:ea typeface="+mn-ea"/>
                <a:cs typeface="+mn-cs"/>
              </a:rPr>
              <a:t>In de Europese Unie is het Europese geneesmiddelenagentschap (EMA) verantwoordelijk voor de toelating van biosimilars. De fabrikant vraagt bij het EMA  een vergunning aan om de biosimilar op de markt te brengen. Het EMA beoordeelt of voldoende is aangetoond dat de biosimilar in hoge mate gelijkwaardig is aan het referentiegeneesmiddel. Ze hanteren voor biosimilars dezelfde hoge kwaliteitsnormen als voor andere biologische geneesmiddelen.</a:t>
            </a:r>
            <a:r>
              <a:rPr lang="nl-NL" dirty="0" smtClean="0">
                <a:effectLst/>
              </a:rPr>
              <a:t> </a:t>
            </a:r>
            <a:r>
              <a:rPr lang="nl-NL" sz="1200" kern="1200" dirty="0" smtClean="0">
                <a:solidFill>
                  <a:schemeClr val="tx1"/>
                </a:solidFill>
                <a:effectLst/>
                <a:latin typeface="+mn-lt"/>
                <a:ea typeface="+mn-ea"/>
                <a:cs typeface="+mn-cs"/>
              </a:rPr>
              <a:t>Begrippenlijst: </a:t>
            </a:r>
          </a:p>
          <a:p>
            <a:r>
              <a:rPr lang="nl-NL" sz="1200" kern="1200" dirty="0" smtClean="0">
                <a:solidFill>
                  <a:schemeClr val="tx1"/>
                </a:solidFill>
                <a:effectLst/>
                <a:latin typeface="+mn-lt"/>
                <a:ea typeface="+mn-ea"/>
                <a:cs typeface="+mn-cs"/>
              </a:rPr>
              <a:t> EMA: Europees geneesmiddelenagentschap</a:t>
            </a:r>
          </a:p>
          <a:p>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24</a:t>
            </a:fld>
            <a:endParaRPr lang="nl-NL"/>
          </a:p>
        </p:txBody>
      </p:sp>
    </p:spTree>
    <p:extLst>
      <p:ext uri="{BB962C8B-B14F-4D97-AF65-F5344CB8AC3E}">
        <p14:creationId xmlns:p14="http://schemas.microsoft.com/office/powerpoint/2010/main" val="1025643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Welke biosimilars je in de praktijk ziet, is afhankelijk van waar je werkt en je vakgebied.</a:t>
            </a:r>
          </a:p>
          <a:p>
            <a:r>
              <a:rPr lang="nl-NL" dirty="0" smtClean="0"/>
              <a:t>In de eerste lijn kun je van de volgende biologische geneesmiddelen een biosimilar tegenkomen: </a:t>
            </a:r>
          </a:p>
          <a:p>
            <a:pPr lvl="0"/>
            <a:r>
              <a:rPr lang="nl-NL" dirty="0" err="1" smtClean="0"/>
              <a:t>enoxaparine</a:t>
            </a:r>
            <a:endParaRPr lang="nl-NL" dirty="0" smtClean="0"/>
          </a:p>
          <a:p>
            <a:pPr lvl="0"/>
            <a:r>
              <a:rPr lang="nl-NL" dirty="0" err="1" smtClean="0"/>
              <a:t>epoëtine</a:t>
            </a:r>
            <a:r>
              <a:rPr lang="nl-NL" dirty="0" smtClean="0"/>
              <a:t> alfa</a:t>
            </a:r>
          </a:p>
          <a:p>
            <a:pPr lvl="0"/>
            <a:r>
              <a:rPr lang="en-US" dirty="0" smtClean="0"/>
              <a:t>insuline aspart</a:t>
            </a:r>
            <a:endParaRPr lang="nl-NL" dirty="0" smtClean="0"/>
          </a:p>
          <a:p>
            <a:pPr lvl="0"/>
            <a:r>
              <a:rPr lang="en-US" dirty="0" smtClean="0"/>
              <a:t>insuline glargine </a:t>
            </a:r>
            <a:endParaRPr lang="nl-NL" dirty="0" smtClean="0"/>
          </a:p>
          <a:p>
            <a:pPr lvl="0"/>
            <a:r>
              <a:rPr lang="en-US" dirty="0" smtClean="0"/>
              <a:t>insuline lispro </a:t>
            </a:r>
            <a:endParaRPr lang="nl-NL" dirty="0" smtClean="0"/>
          </a:p>
          <a:p>
            <a:r>
              <a:rPr lang="en-US" dirty="0" err="1" smtClean="0"/>
              <a:t>teriparatide</a:t>
            </a:r>
            <a:r>
              <a:rPr lang="en-US" dirty="0" smtClean="0"/>
              <a:t> </a:t>
            </a:r>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25</a:t>
            </a:fld>
            <a:endParaRPr lang="nl-NL"/>
          </a:p>
        </p:txBody>
      </p:sp>
    </p:spTree>
    <p:extLst>
      <p:ext uri="{BB962C8B-B14F-4D97-AF65-F5344CB8AC3E}">
        <p14:creationId xmlns:p14="http://schemas.microsoft.com/office/powerpoint/2010/main" val="22336394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26</a:t>
            </a:fld>
            <a:endParaRPr lang="nl-NL"/>
          </a:p>
        </p:txBody>
      </p:sp>
    </p:spTree>
    <p:extLst>
      <p:ext uri="{BB962C8B-B14F-4D97-AF65-F5344CB8AC3E}">
        <p14:creationId xmlns:p14="http://schemas.microsoft.com/office/powerpoint/2010/main" val="9404225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27</a:t>
            </a:fld>
            <a:endParaRPr lang="nl-NL"/>
          </a:p>
        </p:txBody>
      </p:sp>
    </p:spTree>
    <p:extLst>
      <p:ext uri="{BB962C8B-B14F-4D97-AF65-F5344CB8AC3E}">
        <p14:creationId xmlns:p14="http://schemas.microsoft.com/office/powerpoint/2010/main" val="37429147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Effecten introductie biosimilar insulines:</a:t>
            </a:r>
          </a:p>
          <a:p>
            <a:pPr marL="228600" indent="-228600">
              <a:buAutoNum type="arabicPeriod"/>
            </a:pPr>
            <a:r>
              <a:rPr lang="nl-NL" dirty="0" smtClean="0"/>
              <a:t>Kostenbesparing</a:t>
            </a:r>
          </a:p>
          <a:p>
            <a:pPr marL="685800" lvl="1" indent="-228600">
              <a:buAutoNum type="arabicPeriod"/>
            </a:pPr>
            <a:r>
              <a:rPr lang="nl-NL" dirty="0" smtClean="0"/>
              <a:t>Medicijnkosten: De prijsafspraken tussen de fabrikant en de zorgverzekeraar zorgen voor een besparing op medicijnkosten. De prijsafspraken zijn geheim, hierdoor is de precieze besparing onduidelijk.</a:t>
            </a:r>
          </a:p>
          <a:p>
            <a:pPr marL="685800" lvl="1" indent="-228600">
              <a:buAutoNum type="arabicPeriod"/>
            </a:pPr>
            <a:r>
              <a:rPr lang="nl-NL" dirty="0" smtClean="0"/>
              <a:t>Zorgpremie: Door de besparing op medicijnkosten, is er ook minder geld nodig om een basisverzekering aan te bieden. Het gebruik van voorkeursmedicijnen zorgt daarmee ook voor minder stijging van de zorgpremie. </a:t>
            </a:r>
          </a:p>
          <a:p>
            <a:pPr marL="228600" indent="-228600">
              <a:buAutoNum type="arabicPeriod"/>
            </a:pPr>
            <a:endParaRPr lang="nl-NL" dirty="0" smtClean="0"/>
          </a:p>
          <a:p>
            <a:pPr marL="228600" indent="-228600">
              <a:buAutoNum type="arabicPeriod"/>
            </a:pPr>
            <a:r>
              <a:rPr lang="nl-NL" dirty="0" smtClean="0"/>
              <a:t>Levergarantie</a:t>
            </a:r>
          </a:p>
          <a:p>
            <a:pPr marL="685800" lvl="1" indent="-228600">
              <a:buAutoNum type="arabicPeriod"/>
            </a:pPr>
            <a:r>
              <a:rPr lang="nl-NL" dirty="0" smtClean="0"/>
              <a:t>Beschikbaarheid De zorgverzekeraar maakt strenge afspraken met de fabrikant over de beschikbaarheid van de insuline. Hierdoor is het risico op een tekort van de insuline klein.</a:t>
            </a:r>
          </a:p>
          <a:p>
            <a:pPr marL="685800" lvl="1" indent="-228600">
              <a:buAutoNum type="arabicPeriod"/>
            </a:pPr>
            <a:r>
              <a:rPr lang="nl-NL" dirty="0" smtClean="0"/>
              <a:t>Meerdere jaren dezelfde insuline De afspraken tussen fabrikant en zorgverzekeraar staan vast voor meerdere jaren. Hierdoor hoeft de patiënt niet jaarlijks te wisselen tussen de insuline van verschillende fabrikanten.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nl-NL" dirty="0" smtClean="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nl-NL" dirty="0" smtClean="0"/>
              <a:t>Zorg voor de toekomst</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nl-NL" dirty="0" smtClean="0"/>
              <a:t>Nieuwe behandelingen De zorg verandert continu. Er komen nieuwe manieren om ziektes te behandelen en nieuwe medicijnen. Innovatie in de zorg is belangrijk om meer ziektes te kunnen behandelen met meer keuze voor een behandeling. Door daling van medicijnkosten door het gebruik van voorkeursmiddelen, blijft er meer zorgbudget over om uit te geven aan nieuwe, innovatieve behandelingen.</a:t>
            </a:r>
          </a:p>
          <a:p>
            <a:pPr marL="685800" marR="0" lvl="1" indent="-228600" algn="l" defTabSz="914400" rtl="0" eaLnBrk="1" fontAlgn="auto" latinLnBrk="0" hangingPunct="1">
              <a:lnSpc>
                <a:spcPct val="100000"/>
              </a:lnSpc>
              <a:spcBef>
                <a:spcPts val="0"/>
              </a:spcBef>
              <a:spcAft>
                <a:spcPts val="0"/>
              </a:spcAft>
              <a:buClrTx/>
              <a:buSzTx/>
              <a:buFontTx/>
              <a:buAutoNum type="arabicPeriod"/>
              <a:tabLst/>
              <a:defRPr/>
            </a:pPr>
            <a:r>
              <a:rPr lang="nl-NL" dirty="0" smtClean="0"/>
              <a:t>Financiële ruimte Door daling van de medicijnkosten, kunnen artsen meer patiënten behandelen met hetzelfde zorgbudget.</a:t>
            </a:r>
          </a:p>
          <a:p>
            <a:pPr marL="228600" indent="-228600">
              <a:buAutoNum type="arabicPeriod"/>
            </a:pPr>
            <a:endParaRPr lang="nl-NL" dirty="0" smtClean="0"/>
          </a:p>
          <a:p>
            <a:pPr marL="228600" indent="-228600">
              <a:buAutoNum type="arabicPeriod"/>
            </a:pPr>
            <a:r>
              <a:rPr lang="nl-NL" dirty="0" smtClean="0"/>
              <a:t>Overstappen</a:t>
            </a:r>
          </a:p>
          <a:p>
            <a:pPr marL="685800" lvl="1" indent="-228600">
              <a:buAutoNum type="arabicPeriod"/>
            </a:pPr>
            <a:r>
              <a:rPr lang="nl-NL" dirty="0" smtClean="0"/>
              <a:t>Andere naam en pen: Door het voorkeursbeleid kan het zijn dat een patiënt moet overstappen naar een insuline met een andere naam. Ook het pensysteem kan net anders zijn dan de patiënt gewend is.</a:t>
            </a:r>
          </a:p>
          <a:p>
            <a:pPr marL="685800" lvl="1" indent="-228600">
              <a:buAutoNum type="arabicPeriod"/>
            </a:pPr>
            <a:r>
              <a:rPr lang="nl-NL" dirty="0" smtClean="0"/>
              <a:t>Goede begeleiding essentieel: Overstappen naar een insuline met een andere naam en ander pensysteem gaat bij de meeste mensen zonder problemen. Goede uitleg van de nieuwe pen, letten op klachten en extra controle van de bloedglucosewaarde zijn hierbij wel essentieel.</a:t>
            </a:r>
          </a:p>
          <a:p>
            <a:pPr marL="228600" indent="-228600">
              <a:buAutoNum type="arabicPeriod"/>
            </a:pPr>
            <a:endParaRPr lang="nl-NL" dirty="0" smtClean="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28</a:t>
            </a:fld>
            <a:endParaRPr lang="nl-NL"/>
          </a:p>
        </p:txBody>
      </p:sp>
    </p:spTree>
    <p:extLst>
      <p:ext uri="{BB962C8B-B14F-4D97-AF65-F5344CB8AC3E}">
        <p14:creationId xmlns:p14="http://schemas.microsoft.com/office/powerpoint/2010/main" val="19755204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29</a:t>
            </a:fld>
            <a:endParaRPr lang="nl-NL"/>
          </a:p>
        </p:txBody>
      </p:sp>
    </p:spTree>
    <p:extLst>
      <p:ext uri="{BB962C8B-B14F-4D97-AF65-F5344CB8AC3E}">
        <p14:creationId xmlns:p14="http://schemas.microsoft.com/office/powerpoint/2010/main" val="145269390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5E787314-651B-4846-A996-52F701638BD4}" type="slidenum">
              <a:rPr lang="nl-NL" smtClean="0"/>
              <a:t>32</a:t>
            </a:fld>
            <a:endParaRPr lang="nl-NL"/>
          </a:p>
        </p:txBody>
      </p:sp>
    </p:spTree>
    <p:extLst>
      <p:ext uri="{BB962C8B-B14F-4D97-AF65-F5344CB8AC3E}">
        <p14:creationId xmlns:p14="http://schemas.microsoft.com/office/powerpoint/2010/main" val="162188287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Diverse instanties</a:t>
            </a:r>
            <a:r>
              <a:rPr lang="nl-NL" baseline="0" dirty="0" smtClean="0"/>
              <a:t> hebben een standpunt geformuleerd over biosimilars.</a:t>
            </a:r>
          </a:p>
          <a:p>
            <a:endParaRPr lang="nl-NL" baseline="0" dirty="0" smtClean="0"/>
          </a:p>
          <a:p>
            <a:pPr fontAlgn="base"/>
            <a:r>
              <a:rPr lang="nl-NL" sz="1200" b="1" i="0" kern="1200" dirty="0" smtClean="0">
                <a:solidFill>
                  <a:schemeClr val="tx1"/>
                </a:solidFill>
                <a:effectLst/>
                <a:latin typeface="+mn-lt"/>
                <a:ea typeface="+mn-ea"/>
                <a:cs typeface="+mn-cs"/>
              </a:rPr>
              <a:t>CBG</a:t>
            </a:r>
          </a:p>
          <a:p>
            <a:pPr fontAlgn="base"/>
            <a:r>
              <a:rPr lang="nl-NL" sz="1200" b="0" i="0" kern="1200" dirty="0" smtClean="0">
                <a:solidFill>
                  <a:schemeClr val="tx1"/>
                </a:solidFill>
                <a:effectLst/>
                <a:latin typeface="+mn-lt"/>
                <a:ea typeface="+mn-ea"/>
                <a:cs typeface="+mn-cs"/>
              </a:rPr>
              <a:t>Het CBG-standpunt geeft aan dat nieuwe gebruikers zondermeer met een biosimilar kunnen starten. Voor alle biologische geneesmiddelen legt de apotheker het product en batchnummer in het patiëntdossier vast. Dit waarborgt de traceerbaarheid van biologische geneesmiddelen. Zorgverleners kunnen bestaande gebruikers onder voorwaarde van adequate klinische monitoring en duidelijke instructies omzetten. Het CBG vindt het noodzakelijk dat zowel de behandeld arts als de apotheker betrokken zijn bij de omzetting. Samenwerking om de werkzaamheid en bijwerkingen te monitoren is hierbij essentieel.</a:t>
            </a:r>
          </a:p>
          <a:p>
            <a:pPr fontAlgn="base"/>
            <a:r>
              <a:rPr lang="nl-NL" sz="1200" b="0" i="0" kern="1200" dirty="0" smtClean="0">
                <a:solidFill>
                  <a:schemeClr val="tx1"/>
                </a:solidFill>
                <a:effectLst/>
                <a:latin typeface="+mn-lt"/>
                <a:ea typeface="+mn-ea"/>
                <a:cs typeface="+mn-cs"/>
              </a:rPr>
              <a:t>Meer weten? Lees het </a:t>
            </a:r>
            <a:r>
              <a:rPr lang="nl-NL" sz="1200" b="0" i="0" u="none" strike="noStrike" kern="1200" dirty="0" smtClean="0">
                <a:solidFill>
                  <a:schemeClr val="tx1"/>
                </a:solidFill>
                <a:effectLst/>
                <a:latin typeface="+mn-lt"/>
                <a:ea typeface="+mn-ea"/>
                <a:cs typeface="+mn-cs"/>
                <a:hlinkClick r:id="rId3"/>
              </a:rPr>
              <a:t>CBG-standpunt </a:t>
            </a:r>
            <a:r>
              <a:rPr lang="nl-NL" sz="1200" b="0" i="1" u="none" strike="noStrike" kern="1200" dirty="0" smtClean="0">
                <a:solidFill>
                  <a:schemeClr val="tx1"/>
                </a:solidFill>
                <a:effectLst/>
                <a:latin typeface="+mn-lt"/>
                <a:ea typeface="+mn-ea"/>
                <a:cs typeface="+mn-cs"/>
                <a:hlinkClick r:id="rId3"/>
              </a:rPr>
              <a:t>Biosimilars</a:t>
            </a:r>
            <a:r>
              <a:rPr lang="nl-NL" sz="1200" b="0" i="0" u="none" strike="noStrike" kern="1200" dirty="0" smtClean="0">
                <a:solidFill>
                  <a:schemeClr val="tx1"/>
                </a:solidFill>
                <a:effectLst/>
                <a:latin typeface="+mn-lt"/>
                <a:ea typeface="+mn-ea"/>
                <a:cs typeface="+mn-cs"/>
                <a:hlinkClick r:id="rId3"/>
              </a:rPr>
              <a:t> (2015)</a:t>
            </a:r>
            <a:r>
              <a:rPr lang="nl-NL" sz="1200" b="0" i="0" kern="1200" dirty="0" smtClean="0">
                <a:solidFill>
                  <a:schemeClr val="tx1"/>
                </a:solidFill>
                <a:effectLst/>
                <a:latin typeface="+mn-lt"/>
                <a:ea typeface="+mn-ea"/>
                <a:cs typeface="+mn-cs"/>
              </a:rPr>
              <a:t>.</a:t>
            </a:r>
          </a:p>
          <a:p>
            <a:endParaRPr lang="nl-NL" dirty="0" smtClean="0"/>
          </a:p>
          <a:p>
            <a:pPr fontAlgn="base"/>
            <a:r>
              <a:rPr lang="nl-NL" sz="1200" b="1" i="0" kern="1200" dirty="0" smtClean="0">
                <a:solidFill>
                  <a:schemeClr val="tx1"/>
                </a:solidFill>
                <a:effectLst/>
                <a:latin typeface="+mn-lt"/>
                <a:ea typeface="+mn-ea"/>
                <a:cs typeface="+mn-cs"/>
              </a:rPr>
              <a:t>NDF</a:t>
            </a:r>
          </a:p>
          <a:p>
            <a:pPr fontAlgn="base"/>
            <a:r>
              <a:rPr lang="nl-NL" sz="1200" b="0" i="0" kern="1200" dirty="0" smtClean="0">
                <a:solidFill>
                  <a:schemeClr val="tx1"/>
                </a:solidFill>
                <a:effectLst/>
                <a:latin typeface="+mn-lt"/>
                <a:ea typeface="+mn-ea"/>
                <a:cs typeface="+mn-cs"/>
              </a:rPr>
              <a:t>De Nederlandse Diabetes Federatie (NDF) heeft een standpunt over biosimilar insulines gepubliceerd. Daarin geeft de NDF aan dat de biosimilar soortgelijk is aan het referentiegeneesmiddel. De keuze voor omzetten moet de zorgverlener altijd in samenspraak met de patiënt nemen. Ook geeft de NDF aan dat zorgverleners ongecontroleerde uitwisseling tussen biologische geneesmiddelen altijd moeten vermijden, evenals frequente wisselingen.</a:t>
            </a:r>
          </a:p>
          <a:p>
            <a:pPr fontAlgn="base"/>
            <a:r>
              <a:rPr lang="nl-NL" sz="1200" b="0" i="0" kern="1200" dirty="0" smtClean="0">
                <a:solidFill>
                  <a:schemeClr val="tx1"/>
                </a:solidFill>
                <a:effectLst/>
                <a:latin typeface="+mn-lt"/>
                <a:ea typeface="+mn-ea"/>
                <a:cs typeface="+mn-cs"/>
              </a:rPr>
              <a:t>Meer weten? Lees het </a:t>
            </a:r>
            <a:r>
              <a:rPr lang="nl-NL" sz="1200" b="0" i="0" u="none" strike="noStrike" kern="1200" dirty="0" smtClean="0">
                <a:solidFill>
                  <a:schemeClr val="tx1"/>
                </a:solidFill>
                <a:effectLst/>
                <a:latin typeface="+mn-lt"/>
                <a:ea typeface="+mn-ea"/>
                <a:cs typeface="+mn-cs"/>
                <a:hlinkClick r:id="rId4"/>
              </a:rPr>
              <a:t>NDF-standpunt </a:t>
            </a:r>
            <a:r>
              <a:rPr lang="nl-NL" sz="1200" b="0" i="1" u="none" strike="noStrike" kern="1200" dirty="0" smtClean="0">
                <a:solidFill>
                  <a:schemeClr val="tx1"/>
                </a:solidFill>
                <a:effectLst/>
                <a:latin typeface="+mn-lt"/>
                <a:ea typeface="+mn-ea"/>
                <a:cs typeface="+mn-cs"/>
                <a:hlinkClick r:id="rId4"/>
              </a:rPr>
              <a:t>Biosimilar insulines</a:t>
            </a:r>
            <a:r>
              <a:rPr lang="nl-NL" sz="1200" b="0" i="0" u="none" strike="noStrike" kern="1200" dirty="0" smtClean="0">
                <a:solidFill>
                  <a:schemeClr val="tx1"/>
                </a:solidFill>
                <a:effectLst/>
                <a:latin typeface="+mn-lt"/>
                <a:ea typeface="+mn-ea"/>
                <a:cs typeface="+mn-cs"/>
                <a:hlinkClick r:id="rId4"/>
              </a:rPr>
              <a:t> (2017)</a:t>
            </a:r>
            <a:r>
              <a:rPr lang="nl-NL" sz="1200" b="0" i="0" kern="1200" dirty="0" smtClean="0">
                <a:solidFill>
                  <a:schemeClr val="tx1"/>
                </a:solidFill>
                <a:effectLst/>
                <a:latin typeface="+mn-lt"/>
                <a:ea typeface="+mn-ea"/>
                <a:cs typeface="+mn-cs"/>
              </a:rPr>
              <a:t>.</a:t>
            </a:r>
          </a:p>
          <a:p>
            <a:pPr fontAlgn="base"/>
            <a:endParaRPr lang="nl-NL" sz="1200" b="0" i="0" kern="1200" dirty="0" smtClean="0">
              <a:solidFill>
                <a:schemeClr val="tx1"/>
              </a:solidFill>
              <a:effectLst/>
              <a:latin typeface="+mn-lt"/>
              <a:ea typeface="+mn-ea"/>
              <a:cs typeface="+mn-cs"/>
            </a:endParaRPr>
          </a:p>
          <a:p>
            <a:pPr fontAlgn="base"/>
            <a:r>
              <a:rPr lang="nl-NL" sz="1200" b="1" i="0" kern="1200" dirty="0" smtClean="0">
                <a:solidFill>
                  <a:schemeClr val="tx1"/>
                </a:solidFill>
                <a:effectLst/>
                <a:latin typeface="+mn-lt"/>
                <a:ea typeface="+mn-ea"/>
                <a:cs typeface="+mn-cs"/>
              </a:rPr>
              <a:t>KNMP</a:t>
            </a:r>
          </a:p>
          <a:p>
            <a:pPr fontAlgn="base"/>
            <a:r>
              <a:rPr lang="nl-NL" sz="1200" b="0" i="0" kern="1200" dirty="0" smtClean="0">
                <a:solidFill>
                  <a:schemeClr val="tx1"/>
                </a:solidFill>
                <a:effectLst/>
                <a:latin typeface="+mn-lt"/>
                <a:ea typeface="+mn-ea"/>
                <a:cs typeface="+mn-cs"/>
              </a:rPr>
              <a:t>De KNMP gaat mee in het standpunt van het CBG. De KNMP plaatst hierbij enkele aanvullende opmerkingen. Bij de keuze voor een biologisch geneesmiddel of biosimilar dient de zorgverlener rekening te houden met patiëntgebonden factoren én productkenmerken. Verder geeft de KNMP onder andere aan wanneer regelmatig omzetten niet wenselijk is en dat goede communicatie en begeleiding essentieel zijn bij de omzetting.</a:t>
            </a:r>
          </a:p>
          <a:p>
            <a:pPr fontAlgn="base"/>
            <a:r>
              <a:rPr lang="nl-NL" sz="1200" b="0" i="0" kern="1200" dirty="0" smtClean="0">
                <a:solidFill>
                  <a:schemeClr val="tx1"/>
                </a:solidFill>
                <a:effectLst/>
                <a:latin typeface="+mn-lt"/>
                <a:ea typeface="+mn-ea"/>
                <a:cs typeface="+mn-cs"/>
              </a:rPr>
              <a:t>Meer weten? Lees het </a:t>
            </a:r>
            <a:r>
              <a:rPr lang="nl-NL" sz="1200" b="0" i="0" u="none" strike="noStrike" kern="1200" dirty="0" smtClean="0">
                <a:solidFill>
                  <a:schemeClr val="tx1"/>
                </a:solidFill>
                <a:effectLst/>
                <a:latin typeface="+mn-lt"/>
                <a:ea typeface="+mn-ea"/>
                <a:cs typeface="+mn-cs"/>
                <a:hlinkClick r:id="rId5"/>
              </a:rPr>
              <a:t>KNMP-standpunt </a:t>
            </a:r>
            <a:r>
              <a:rPr lang="nl-NL" sz="1200" b="0" i="1" u="none" strike="noStrike" kern="1200" dirty="0" smtClean="0">
                <a:solidFill>
                  <a:schemeClr val="tx1"/>
                </a:solidFill>
                <a:effectLst/>
                <a:latin typeface="+mn-lt"/>
                <a:ea typeface="+mn-ea"/>
                <a:cs typeface="+mn-cs"/>
                <a:hlinkClick r:id="rId5"/>
              </a:rPr>
              <a:t>Biosimilars</a:t>
            </a:r>
            <a:r>
              <a:rPr lang="nl-NL" sz="1200" b="0" i="0" u="none" strike="noStrike" kern="1200" dirty="0" smtClean="0">
                <a:solidFill>
                  <a:schemeClr val="tx1"/>
                </a:solidFill>
                <a:effectLst/>
                <a:latin typeface="+mn-lt"/>
                <a:ea typeface="+mn-ea"/>
                <a:cs typeface="+mn-cs"/>
                <a:hlinkClick r:id="rId5"/>
              </a:rPr>
              <a:t> (2017)</a:t>
            </a:r>
            <a:r>
              <a:rPr lang="nl-NL" sz="1200" b="0" i="0" kern="1200" dirty="0" smtClean="0">
                <a:solidFill>
                  <a:schemeClr val="tx1"/>
                </a:solidFill>
                <a:effectLst/>
                <a:latin typeface="+mn-lt"/>
                <a:ea typeface="+mn-ea"/>
                <a:cs typeface="+mn-cs"/>
              </a:rPr>
              <a:t>.</a:t>
            </a:r>
          </a:p>
          <a:p>
            <a:pPr fontAlgn="base"/>
            <a:endParaRPr lang="nl-NL" sz="1200" b="0" i="0" kern="1200" dirty="0" smtClean="0">
              <a:solidFill>
                <a:schemeClr val="tx1"/>
              </a:solidFill>
              <a:effectLst/>
              <a:latin typeface="+mn-lt"/>
              <a:ea typeface="+mn-ea"/>
              <a:cs typeface="+mn-cs"/>
            </a:endParaRPr>
          </a:p>
          <a:p>
            <a:r>
              <a:rPr lang="nl-NL" baseline="0" dirty="0" smtClean="0"/>
              <a:t>Allen zeggen:</a:t>
            </a:r>
          </a:p>
          <a:p>
            <a:pPr marL="171450" indent="-171450">
              <a:buFontTx/>
              <a:buChar char="-"/>
            </a:pPr>
            <a:r>
              <a:rPr lang="nl-NL" dirty="0" smtClean="0"/>
              <a:t>U kunt nieuwe patiënten zonder meer met een biosimilar behandelen.</a:t>
            </a:r>
          </a:p>
          <a:p>
            <a:pPr marL="171450" indent="-171450">
              <a:buFontTx/>
              <a:buChar char="-"/>
            </a:pPr>
            <a:r>
              <a:rPr lang="nl-NL" dirty="0" smtClean="0"/>
              <a:t>U kunt bestaande patiënten onder voorwaarden omzetten naar een biosimilar.</a:t>
            </a:r>
          </a:p>
          <a:p>
            <a:pPr fontAlgn="base"/>
            <a:endParaRPr lang="nl-NL" sz="1200" b="0" i="0" kern="1200" dirty="0" smtClean="0">
              <a:solidFill>
                <a:schemeClr val="tx1"/>
              </a:solidFill>
              <a:effectLst/>
              <a:latin typeface="+mn-lt"/>
              <a:ea typeface="+mn-ea"/>
              <a:cs typeface="+mn-cs"/>
            </a:endParaRPr>
          </a:p>
          <a:p>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34</a:t>
            </a:fld>
            <a:endParaRPr lang="nl-NL"/>
          </a:p>
        </p:txBody>
      </p:sp>
    </p:spTree>
    <p:extLst>
      <p:ext uri="{BB962C8B-B14F-4D97-AF65-F5344CB8AC3E}">
        <p14:creationId xmlns:p14="http://schemas.microsoft.com/office/powerpoint/2010/main" val="27753301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b="0" dirty="0" smtClean="0"/>
              <a:t>Wat zijn dan de voorwaarden waaronder bestaande</a:t>
            </a:r>
            <a:r>
              <a:rPr lang="nl-NL" b="0" baseline="0" dirty="0" smtClean="0"/>
              <a:t> patiënten omgezet kunnen worden?</a:t>
            </a:r>
          </a:p>
          <a:p>
            <a:r>
              <a:rPr lang="nl-NL" b="0" dirty="0" smtClean="0"/>
              <a:t>Het CBG zegt hierover het volgende:</a:t>
            </a:r>
          </a:p>
          <a:p>
            <a:endParaRPr lang="nl-NL" b="1" dirty="0" smtClean="0"/>
          </a:p>
          <a:p>
            <a:r>
              <a:rPr lang="nl-NL" b="1" dirty="0" smtClean="0"/>
              <a:t>Adequate klinische monitoring</a:t>
            </a:r>
            <a:endParaRPr lang="nl-NL" dirty="0" smtClean="0"/>
          </a:p>
          <a:p>
            <a:r>
              <a:rPr lang="nl-NL" dirty="0" smtClean="0"/>
              <a:t>Adequate klinische monitoring is het monitoren van de effectiviteit en veiligheid. Hoe adequate klinische monitoring er precies uitziet, is afhankelijk van de aandoening, het geneesmiddel en de patiëntkenmerken. </a:t>
            </a:r>
          </a:p>
          <a:p>
            <a:r>
              <a:rPr lang="nl-NL" dirty="0" smtClean="0"/>
              <a:t> </a:t>
            </a:r>
          </a:p>
          <a:p>
            <a:r>
              <a:rPr lang="nl-NL" dirty="0" smtClean="0"/>
              <a:t>Je kunt denken aan de volgende aspecten: </a:t>
            </a:r>
          </a:p>
          <a:p>
            <a:pPr lvl="0"/>
            <a:r>
              <a:rPr lang="nl-NL" dirty="0" smtClean="0"/>
              <a:t>- goede educatie over verschillen in medicatie en alertheid op mogelijke bijwerkingen</a:t>
            </a:r>
          </a:p>
          <a:p>
            <a:pPr lvl="0"/>
            <a:r>
              <a:rPr lang="nl-NL" dirty="0" smtClean="0"/>
              <a:t>-</a:t>
            </a:r>
            <a:r>
              <a:rPr lang="nl-NL" baseline="0" dirty="0" smtClean="0"/>
              <a:t> </a:t>
            </a:r>
            <a:r>
              <a:rPr lang="nl-NL" dirty="0" smtClean="0"/>
              <a:t>duidelijke afspraken over de gewenste (intensievere) monitoring op parameters (bijvoorbeeld bloedglucose, HbA1c)</a:t>
            </a:r>
          </a:p>
          <a:p>
            <a:pPr lvl="0"/>
            <a:r>
              <a:rPr lang="nl-NL" dirty="0" smtClean="0"/>
              <a:t>- aandacht voor patiëntervaringen rond gebruik van nieuwe medicatie/toediensystemen</a:t>
            </a:r>
          </a:p>
          <a:p>
            <a:pPr lvl="0"/>
            <a:r>
              <a:rPr lang="nl-NL" dirty="0" smtClean="0"/>
              <a:t>- proactieve rol van zorgverleners bij informatievoorziening/instructie/begeleiding op maat</a:t>
            </a:r>
          </a:p>
          <a:p>
            <a:r>
              <a:rPr lang="nl-NL" dirty="0" smtClean="0"/>
              <a:t> </a:t>
            </a:r>
          </a:p>
          <a:p>
            <a:r>
              <a:rPr lang="nl-NL" dirty="0" smtClean="0"/>
              <a:t>Voor alle bovengenoemde aspecten geldt: besteed extra aandacht aan kwetsbare patiënten. </a:t>
            </a:r>
          </a:p>
          <a:p>
            <a:r>
              <a:rPr lang="nl-NL" dirty="0" smtClean="0"/>
              <a:t> </a:t>
            </a:r>
          </a:p>
          <a:p>
            <a:r>
              <a:rPr lang="nl-NL" b="1" dirty="0" smtClean="0"/>
              <a:t>Duidelijke instructie</a:t>
            </a:r>
            <a:endParaRPr lang="nl-NL" dirty="0" smtClean="0"/>
          </a:p>
          <a:p>
            <a:r>
              <a:rPr lang="nl-NL" dirty="0" smtClean="0"/>
              <a:t>Een duidelijke instructie is nodig omdat de visuele aspecten (verpakking en naamgeving) en het toediensysteem verschillen. Verder moet de patiënt uitleg krijgen over het melden van veranderingen in het effect of eventuele bijwerkingen. Hierover lees je meer in het hoofdstuk ‘Patiënt informeren’. </a:t>
            </a:r>
          </a:p>
          <a:p>
            <a:endParaRPr lang="nl-NL" dirty="0" smtClean="0"/>
          </a:p>
          <a:p>
            <a:r>
              <a:rPr lang="nl-NL" b="1" dirty="0" smtClean="0"/>
              <a:t>Samenwerking tussen zorgverleners</a:t>
            </a:r>
          </a:p>
          <a:p>
            <a:r>
              <a:rPr lang="nl-NL" sz="1200" kern="1200" dirty="0" smtClean="0">
                <a:solidFill>
                  <a:schemeClr val="tx1"/>
                </a:solidFill>
                <a:effectLst/>
                <a:latin typeface="+mn-lt"/>
                <a:ea typeface="+mn-ea"/>
                <a:cs typeface="+mn-cs"/>
              </a:rPr>
              <a:t>Het CBG vindt het noodzakelijk dat zowel de behandeld arts als de apotheker betrokken zijn bij de omzetting. Samenwerking om de werkzaamheid en bijwerkingen te monitoren is hierbij essentieel.</a:t>
            </a:r>
            <a:endParaRPr lang="nl-NL" dirty="0" smtClean="0"/>
          </a:p>
          <a:p>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35</a:t>
            </a:fld>
            <a:endParaRPr lang="nl-NL"/>
          </a:p>
        </p:txBody>
      </p:sp>
    </p:spTree>
    <p:extLst>
      <p:ext uri="{BB962C8B-B14F-4D97-AF65-F5344CB8AC3E}">
        <p14:creationId xmlns:p14="http://schemas.microsoft.com/office/powerpoint/2010/main" val="19358738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kern="1200" dirty="0" smtClean="0">
                <a:solidFill>
                  <a:schemeClr val="tx1"/>
                </a:solidFill>
                <a:effectLst/>
                <a:latin typeface="+mn-lt"/>
                <a:ea typeface="+mn-ea"/>
                <a:cs typeface="+mn-cs"/>
              </a:rPr>
              <a:t>De NDF heeft voor insulines aandachtspunten opgesteld voor het omzetten van een referentiegeneesmiddel naar een biosimilar of andersom. Hieronder lees je de belangrijkste informatie uit de NDF-aandachtspunten: </a:t>
            </a:r>
          </a:p>
          <a:p>
            <a:endParaRPr lang="nl-NL" sz="1200" kern="1200" dirty="0" smtClean="0">
              <a:solidFill>
                <a:schemeClr val="tx1"/>
              </a:solidFill>
              <a:effectLst/>
              <a:latin typeface="+mn-lt"/>
              <a:ea typeface="+mn-ea"/>
              <a:cs typeface="+mn-cs"/>
            </a:endParaRPr>
          </a:p>
          <a:p>
            <a:pPr marL="171450" indent="-171450">
              <a:buFontTx/>
              <a:buChar char="-"/>
            </a:pPr>
            <a:r>
              <a:rPr lang="nl-NL" sz="1200" kern="1200" dirty="0" smtClean="0">
                <a:solidFill>
                  <a:schemeClr val="tx1"/>
                </a:solidFill>
                <a:effectLst/>
                <a:latin typeface="+mn-lt"/>
                <a:ea typeface="+mn-ea"/>
                <a:cs typeface="+mn-cs"/>
              </a:rPr>
              <a:t>Afspraken met andere zorgverleners: Zorgverleners moeten afspraken maken welke patiëntgroepen </a:t>
            </a:r>
            <a:r>
              <a:rPr lang="nl-NL" sz="1200" b="1" kern="1200" dirty="0" smtClean="0">
                <a:solidFill>
                  <a:schemeClr val="tx1"/>
                </a:solidFill>
                <a:effectLst/>
                <a:latin typeface="+mn-lt"/>
                <a:ea typeface="+mn-ea"/>
                <a:cs typeface="+mn-cs"/>
              </a:rPr>
              <a:t>niet in aanmerking </a:t>
            </a:r>
            <a:r>
              <a:rPr lang="nl-NL" sz="1200" kern="1200" dirty="0" smtClean="0">
                <a:solidFill>
                  <a:schemeClr val="tx1"/>
                </a:solidFill>
                <a:effectLst/>
                <a:latin typeface="+mn-lt"/>
                <a:ea typeface="+mn-ea"/>
                <a:cs typeface="+mn-cs"/>
              </a:rPr>
              <a:t>komen voor omzetting, het </a:t>
            </a:r>
            <a:r>
              <a:rPr lang="nl-NL" sz="1200" b="1" kern="1200" dirty="0" smtClean="0">
                <a:solidFill>
                  <a:schemeClr val="tx1"/>
                </a:solidFill>
                <a:effectLst/>
                <a:latin typeface="+mn-lt"/>
                <a:ea typeface="+mn-ea"/>
                <a:cs typeface="+mn-cs"/>
              </a:rPr>
              <a:t>benaderen</a:t>
            </a:r>
            <a:r>
              <a:rPr lang="nl-NL" sz="1200" kern="1200" dirty="0" smtClean="0">
                <a:solidFill>
                  <a:schemeClr val="tx1"/>
                </a:solidFill>
                <a:effectLst/>
                <a:latin typeface="+mn-lt"/>
                <a:ea typeface="+mn-ea"/>
                <a:cs typeface="+mn-cs"/>
              </a:rPr>
              <a:t> van patiënten, het geven van een </a:t>
            </a:r>
            <a:r>
              <a:rPr lang="nl-NL" sz="1200" b="1" kern="1200" dirty="0" smtClean="0">
                <a:solidFill>
                  <a:schemeClr val="tx1"/>
                </a:solidFill>
                <a:effectLst/>
                <a:latin typeface="+mn-lt"/>
                <a:ea typeface="+mn-ea"/>
                <a:cs typeface="+mn-cs"/>
              </a:rPr>
              <a:t>toedieninstructie</a:t>
            </a:r>
            <a:r>
              <a:rPr lang="nl-NL" sz="1200" kern="1200" dirty="0" smtClean="0">
                <a:solidFill>
                  <a:schemeClr val="tx1"/>
                </a:solidFill>
                <a:effectLst/>
                <a:latin typeface="+mn-lt"/>
                <a:ea typeface="+mn-ea"/>
                <a:cs typeface="+mn-cs"/>
              </a:rPr>
              <a:t>, de </a:t>
            </a:r>
            <a:r>
              <a:rPr lang="nl-NL" sz="1200" b="1" kern="1200" dirty="0" smtClean="0">
                <a:solidFill>
                  <a:schemeClr val="tx1"/>
                </a:solidFill>
                <a:effectLst/>
                <a:latin typeface="+mn-lt"/>
                <a:ea typeface="+mn-ea"/>
                <a:cs typeface="+mn-cs"/>
              </a:rPr>
              <a:t>monitoring</a:t>
            </a:r>
            <a:r>
              <a:rPr lang="nl-NL" sz="1200" kern="1200" dirty="0" smtClean="0">
                <a:solidFill>
                  <a:schemeClr val="tx1"/>
                </a:solidFill>
                <a:effectLst/>
                <a:latin typeface="+mn-lt"/>
                <a:ea typeface="+mn-ea"/>
                <a:cs typeface="+mn-cs"/>
              </a:rPr>
              <a:t> en het </a:t>
            </a:r>
            <a:r>
              <a:rPr lang="nl-NL" sz="1200" b="1" kern="1200" dirty="0" smtClean="0">
                <a:solidFill>
                  <a:schemeClr val="tx1"/>
                </a:solidFill>
                <a:effectLst/>
                <a:latin typeface="+mn-lt"/>
                <a:ea typeface="+mn-ea"/>
                <a:cs typeface="+mn-cs"/>
              </a:rPr>
              <a:t>beleid </a:t>
            </a:r>
            <a:r>
              <a:rPr lang="nl-NL" sz="1200" kern="1200" dirty="0" smtClean="0">
                <a:solidFill>
                  <a:schemeClr val="tx1"/>
                </a:solidFill>
                <a:effectLst/>
                <a:latin typeface="+mn-lt"/>
                <a:ea typeface="+mn-ea"/>
                <a:cs typeface="+mn-cs"/>
              </a:rPr>
              <a:t>bij klachten. </a:t>
            </a:r>
          </a:p>
          <a:p>
            <a:pPr marL="171450" indent="-171450">
              <a:buFontTx/>
              <a:buChar char="-"/>
            </a:pPr>
            <a:endParaRPr lang="nl-NL" sz="1200" kern="1200" dirty="0" smtClean="0">
              <a:solidFill>
                <a:schemeClr val="tx1"/>
              </a:solidFill>
              <a:effectLst/>
              <a:latin typeface="+mn-lt"/>
              <a:ea typeface="+mn-ea"/>
              <a:cs typeface="+mn-cs"/>
            </a:endParaRPr>
          </a:p>
          <a:p>
            <a:pPr marL="171450" indent="-171450">
              <a:buFontTx/>
              <a:buChar char="-"/>
            </a:pPr>
            <a:r>
              <a:rPr lang="nl-NL" sz="1200" kern="1200" dirty="0" smtClean="0">
                <a:solidFill>
                  <a:schemeClr val="tx1"/>
                </a:solidFill>
                <a:effectLst/>
                <a:latin typeface="+mn-lt"/>
                <a:ea typeface="+mn-ea"/>
                <a:cs typeface="+mn-cs"/>
              </a:rPr>
              <a:t>Gesprek met de patiënt: In het gesprek met de patiënt is een </a:t>
            </a:r>
            <a:r>
              <a:rPr lang="nl-NL" sz="1200" b="1" kern="1200" dirty="0" smtClean="0">
                <a:solidFill>
                  <a:schemeClr val="tx1"/>
                </a:solidFill>
                <a:effectLst/>
                <a:latin typeface="+mn-lt"/>
                <a:ea typeface="+mn-ea"/>
                <a:cs typeface="+mn-cs"/>
              </a:rPr>
              <a:t>duidelijke uitleg op het niveau </a:t>
            </a:r>
            <a:r>
              <a:rPr lang="nl-NL" sz="1200" kern="1200" dirty="0" smtClean="0">
                <a:solidFill>
                  <a:schemeClr val="tx1"/>
                </a:solidFill>
                <a:effectLst/>
                <a:latin typeface="+mn-lt"/>
                <a:ea typeface="+mn-ea"/>
                <a:cs typeface="+mn-cs"/>
              </a:rPr>
              <a:t>van de patiënt belangrijk. Verder moet de patiënt voldoende gelegenheid hebben voor </a:t>
            </a:r>
            <a:r>
              <a:rPr lang="nl-NL" sz="1200" b="1" kern="1200" dirty="0" smtClean="0">
                <a:solidFill>
                  <a:schemeClr val="tx1"/>
                </a:solidFill>
                <a:effectLst/>
                <a:latin typeface="+mn-lt"/>
                <a:ea typeface="+mn-ea"/>
                <a:cs typeface="+mn-cs"/>
              </a:rPr>
              <a:t>het stellen van vragen</a:t>
            </a:r>
            <a:r>
              <a:rPr lang="nl-NL" sz="1200" kern="1200" dirty="0" smtClean="0">
                <a:solidFill>
                  <a:schemeClr val="tx1"/>
                </a:solidFill>
                <a:effectLst/>
                <a:latin typeface="+mn-lt"/>
                <a:ea typeface="+mn-ea"/>
                <a:cs typeface="+mn-cs"/>
              </a:rPr>
              <a:t>. En de patiënt moet </a:t>
            </a:r>
            <a:r>
              <a:rPr lang="nl-NL" sz="1200" b="1" kern="1200" dirty="0" smtClean="0">
                <a:solidFill>
                  <a:schemeClr val="tx1"/>
                </a:solidFill>
                <a:effectLst/>
                <a:latin typeface="+mn-lt"/>
                <a:ea typeface="+mn-ea"/>
                <a:cs typeface="+mn-cs"/>
              </a:rPr>
              <a:t>tijd en ruimte </a:t>
            </a:r>
            <a:r>
              <a:rPr lang="nl-NL" sz="1200" kern="1200" dirty="0" smtClean="0">
                <a:solidFill>
                  <a:schemeClr val="tx1"/>
                </a:solidFill>
                <a:effectLst/>
                <a:latin typeface="+mn-lt"/>
                <a:ea typeface="+mn-ea"/>
                <a:cs typeface="+mn-cs"/>
              </a:rPr>
              <a:t>krijgen om een keuze te maken. Ook het geven van </a:t>
            </a:r>
            <a:r>
              <a:rPr lang="nl-NL" sz="1200" b="1" kern="1200" dirty="0" smtClean="0">
                <a:solidFill>
                  <a:schemeClr val="tx1"/>
                </a:solidFill>
                <a:effectLst/>
                <a:latin typeface="+mn-lt"/>
                <a:ea typeface="+mn-ea"/>
                <a:cs typeface="+mn-cs"/>
              </a:rPr>
              <a:t>achtergrondinformatie</a:t>
            </a:r>
            <a:r>
              <a:rPr lang="nl-NL" sz="1200" kern="1200" dirty="0" smtClean="0">
                <a:solidFill>
                  <a:schemeClr val="tx1"/>
                </a:solidFill>
                <a:effectLst/>
                <a:latin typeface="+mn-lt"/>
                <a:ea typeface="+mn-ea"/>
                <a:cs typeface="+mn-cs"/>
              </a:rPr>
              <a:t> (bijvoorbeeld via een folder of brief) over de omzetting is een aandachtspunt. </a:t>
            </a:r>
          </a:p>
          <a:p>
            <a:pPr marL="171450" indent="-171450">
              <a:buFontTx/>
              <a:buChar char="-"/>
            </a:pPr>
            <a:endParaRPr lang="nl-NL" sz="1200" kern="1200" dirty="0" smtClean="0">
              <a:solidFill>
                <a:schemeClr val="tx1"/>
              </a:solidFill>
              <a:effectLst/>
              <a:latin typeface="+mn-lt"/>
              <a:ea typeface="+mn-ea"/>
              <a:cs typeface="+mn-cs"/>
            </a:endParaRPr>
          </a:p>
          <a:p>
            <a:pPr marL="171450" indent="-171450">
              <a:buFontTx/>
              <a:buChar char="-"/>
            </a:pPr>
            <a:r>
              <a:rPr lang="nl-NL" sz="1200" kern="1200" dirty="0" smtClean="0">
                <a:solidFill>
                  <a:schemeClr val="tx1"/>
                </a:solidFill>
                <a:effectLst/>
                <a:latin typeface="+mn-lt"/>
                <a:ea typeface="+mn-ea"/>
                <a:cs typeface="+mn-cs"/>
              </a:rPr>
              <a:t>Uitvoeren van een zorgvuldige omzetting: Gaat de patiënt akkoord met de omzetten? Dan kunnen de zorgverleners de omzetting zorgvuldig in gang zetten. Een praktisch aandachtspunt hierbij is afspreken van het moment voor de omzetting en communicatie hierover richting de </a:t>
            </a:r>
            <a:r>
              <a:rPr lang="nl-NL" sz="1200" b="1" kern="1200" dirty="0" smtClean="0">
                <a:solidFill>
                  <a:schemeClr val="tx1"/>
                </a:solidFill>
                <a:effectLst/>
                <a:latin typeface="+mn-lt"/>
                <a:ea typeface="+mn-ea"/>
                <a:cs typeface="+mn-cs"/>
              </a:rPr>
              <a:t>andere zorgverleners</a:t>
            </a:r>
            <a:r>
              <a:rPr lang="nl-NL" sz="1200" kern="1200" dirty="0" smtClean="0">
                <a:solidFill>
                  <a:schemeClr val="tx1"/>
                </a:solidFill>
                <a:effectLst/>
                <a:latin typeface="+mn-lt"/>
                <a:ea typeface="+mn-ea"/>
                <a:cs typeface="+mn-cs"/>
              </a:rPr>
              <a:t>. Hierbij dient de patiënt een </a:t>
            </a:r>
            <a:r>
              <a:rPr lang="nl-NL" sz="1200" b="1" kern="1200" dirty="0" smtClean="0">
                <a:solidFill>
                  <a:schemeClr val="tx1"/>
                </a:solidFill>
                <a:effectLst/>
                <a:latin typeface="+mn-lt"/>
                <a:ea typeface="+mn-ea"/>
                <a:cs typeface="+mn-cs"/>
              </a:rPr>
              <a:t>nieuwe toedieninstructie </a:t>
            </a:r>
            <a:r>
              <a:rPr lang="nl-NL" sz="1200" kern="1200" dirty="0" smtClean="0">
                <a:solidFill>
                  <a:schemeClr val="tx1"/>
                </a:solidFill>
                <a:effectLst/>
                <a:latin typeface="+mn-lt"/>
                <a:ea typeface="+mn-ea"/>
                <a:cs typeface="+mn-cs"/>
              </a:rPr>
              <a:t>te krijgen. </a:t>
            </a:r>
          </a:p>
          <a:p>
            <a:pPr marL="171450" indent="-171450">
              <a:buFontTx/>
              <a:buChar char="-"/>
            </a:pPr>
            <a:endParaRPr lang="nl-NL" sz="1200" kern="1200" dirty="0" smtClean="0">
              <a:solidFill>
                <a:schemeClr val="tx1"/>
              </a:solidFill>
              <a:effectLst/>
              <a:latin typeface="+mn-lt"/>
              <a:ea typeface="+mn-ea"/>
              <a:cs typeface="+mn-cs"/>
            </a:endParaRPr>
          </a:p>
          <a:p>
            <a:pPr marL="171450" indent="-171450">
              <a:buFontTx/>
              <a:buChar char="-"/>
            </a:pPr>
            <a:r>
              <a:rPr lang="nl-NL" sz="1200" kern="1200" dirty="0" smtClean="0">
                <a:solidFill>
                  <a:schemeClr val="tx1"/>
                </a:solidFill>
                <a:effectLst/>
                <a:latin typeface="+mn-lt"/>
                <a:ea typeface="+mn-ea"/>
                <a:cs typeface="+mn-cs"/>
              </a:rPr>
              <a:t>Monitoring van de patiënt: Bespreek met de patiënt welke </a:t>
            </a:r>
            <a:r>
              <a:rPr lang="nl-NL" sz="1200" b="1" kern="1200" dirty="0" smtClean="0">
                <a:solidFill>
                  <a:schemeClr val="tx1"/>
                </a:solidFill>
                <a:effectLst/>
                <a:latin typeface="+mn-lt"/>
                <a:ea typeface="+mn-ea"/>
                <a:cs typeface="+mn-cs"/>
              </a:rPr>
              <a:t>(intensievere) monitoring </a:t>
            </a:r>
            <a:r>
              <a:rPr lang="nl-NL" sz="1200" kern="1200" dirty="0" smtClean="0">
                <a:solidFill>
                  <a:schemeClr val="tx1"/>
                </a:solidFill>
                <a:effectLst/>
                <a:latin typeface="+mn-lt"/>
                <a:ea typeface="+mn-ea"/>
                <a:cs typeface="+mn-cs"/>
              </a:rPr>
              <a:t>er plaatsvindt tijdens de omzetting. Daarnaast is het belangrijk dat de patiënt weet waar </a:t>
            </a:r>
            <a:r>
              <a:rPr lang="nl-NL" sz="1200" b="1" kern="1200" dirty="0" smtClean="0">
                <a:solidFill>
                  <a:schemeClr val="tx1"/>
                </a:solidFill>
                <a:effectLst/>
                <a:latin typeface="+mn-lt"/>
                <a:ea typeface="+mn-ea"/>
                <a:cs typeface="+mn-cs"/>
              </a:rPr>
              <a:t>hij terecht kan bij afwijkende waardes</a:t>
            </a:r>
            <a:r>
              <a:rPr lang="nl-NL" sz="1200" kern="1200" dirty="0" smtClean="0">
                <a:solidFill>
                  <a:schemeClr val="tx1"/>
                </a:solidFill>
                <a:effectLst/>
                <a:latin typeface="+mn-lt"/>
                <a:ea typeface="+mn-ea"/>
                <a:cs typeface="+mn-cs"/>
              </a:rPr>
              <a:t>. Evaluatie van de omzetting kan bij de volgende controle door de behandelaar plaatsvinden. Bij eventuele klachten tijdens de omzetting, is het belangrijk om na te gaan wat de oorzaak is.  </a:t>
            </a:r>
          </a:p>
          <a:p>
            <a:pPr marL="171450" indent="-171450">
              <a:buFontTx/>
              <a:buChar char="-"/>
            </a:pPr>
            <a:endParaRPr lang="nl-NL" sz="1200" kern="1200" dirty="0" smtClean="0">
              <a:solidFill>
                <a:schemeClr val="tx1"/>
              </a:solidFill>
              <a:effectLst/>
              <a:latin typeface="+mn-lt"/>
              <a:ea typeface="+mn-ea"/>
              <a:cs typeface="+mn-cs"/>
            </a:endParaRPr>
          </a:p>
          <a:p>
            <a:pPr marL="171450" indent="-171450">
              <a:buFontTx/>
              <a:buChar char="-"/>
            </a:pPr>
            <a:r>
              <a:rPr lang="nl-NL" sz="1200" kern="1200" dirty="0" smtClean="0">
                <a:solidFill>
                  <a:schemeClr val="tx1"/>
                </a:solidFill>
                <a:effectLst/>
                <a:latin typeface="+mn-lt"/>
                <a:ea typeface="+mn-ea"/>
                <a:cs typeface="+mn-cs"/>
              </a:rPr>
              <a:t>Melden van klachten: Eventuele </a:t>
            </a:r>
            <a:r>
              <a:rPr lang="nl-NL" sz="1200" b="1" kern="1200" dirty="0" smtClean="0">
                <a:solidFill>
                  <a:schemeClr val="tx1"/>
                </a:solidFill>
                <a:effectLst/>
                <a:latin typeface="+mn-lt"/>
                <a:ea typeface="+mn-ea"/>
                <a:cs typeface="+mn-cs"/>
              </a:rPr>
              <a:t>bijwerkingen </a:t>
            </a:r>
            <a:r>
              <a:rPr lang="nl-NL" sz="1200" kern="1200" dirty="0" smtClean="0">
                <a:solidFill>
                  <a:schemeClr val="tx1"/>
                </a:solidFill>
                <a:effectLst/>
                <a:latin typeface="+mn-lt"/>
                <a:ea typeface="+mn-ea"/>
                <a:cs typeface="+mn-cs"/>
              </a:rPr>
              <a:t>kun je als zorgverlener en als patiënt melden bij </a:t>
            </a:r>
            <a:r>
              <a:rPr lang="nl-NL" sz="1200" u="sng" kern="1200" dirty="0" smtClean="0">
                <a:solidFill>
                  <a:schemeClr val="tx1"/>
                </a:solidFill>
                <a:effectLst/>
                <a:latin typeface="+mn-lt"/>
                <a:ea typeface="+mn-ea"/>
                <a:cs typeface="+mn-cs"/>
                <a:hlinkClick r:id="rId3"/>
              </a:rPr>
              <a:t>Bijwerkingencentrum </a:t>
            </a:r>
            <a:r>
              <a:rPr lang="nl-NL" sz="1200" u="sng" kern="1200" dirty="0" err="1" smtClean="0">
                <a:solidFill>
                  <a:schemeClr val="tx1"/>
                </a:solidFill>
                <a:effectLst/>
                <a:latin typeface="+mn-lt"/>
                <a:ea typeface="+mn-ea"/>
                <a:cs typeface="+mn-cs"/>
                <a:hlinkClick r:id="rId3"/>
              </a:rPr>
              <a:t>Lareb</a:t>
            </a:r>
            <a:r>
              <a:rPr lang="nl-NL" sz="1200" kern="1200" dirty="0" smtClean="0">
                <a:solidFill>
                  <a:schemeClr val="tx1"/>
                </a:solidFill>
                <a:effectLst/>
                <a:latin typeface="+mn-lt"/>
                <a:ea typeface="+mn-ea"/>
                <a:cs typeface="+mn-cs"/>
              </a:rPr>
              <a:t> onder vermelding van het batchnummer. Zijn de klachten gerelateerd aan </a:t>
            </a:r>
            <a:r>
              <a:rPr lang="nl-NL" sz="1200" b="1" kern="1200" dirty="0" smtClean="0">
                <a:solidFill>
                  <a:schemeClr val="tx1"/>
                </a:solidFill>
                <a:effectLst/>
                <a:latin typeface="+mn-lt"/>
                <a:ea typeface="+mn-ea"/>
                <a:cs typeface="+mn-cs"/>
              </a:rPr>
              <a:t>het pensysteem</a:t>
            </a:r>
            <a:r>
              <a:rPr lang="nl-NL" sz="1200" kern="1200" dirty="0" smtClean="0">
                <a:solidFill>
                  <a:schemeClr val="tx1"/>
                </a:solidFill>
                <a:effectLst/>
                <a:latin typeface="+mn-lt"/>
                <a:ea typeface="+mn-ea"/>
                <a:cs typeface="+mn-cs"/>
              </a:rPr>
              <a:t>? Meld deze dan bij de fabrikant. </a:t>
            </a:r>
          </a:p>
          <a:p>
            <a:pPr marL="171450" indent="-171450">
              <a:buFontTx/>
              <a:buChar char="-"/>
            </a:pPr>
            <a:endParaRPr lang="nl-NL" sz="1200" kern="1200" dirty="0" smtClean="0">
              <a:solidFill>
                <a:schemeClr val="tx1"/>
              </a:solidFill>
              <a:effectLst/>
              <a:latin typeface="+mn-lt"/>
              <a:ea typeface="+mn-ea"/>
              <a:cs typeface="+mn-cs"/>
            </a:endParaRPr>
          </a:p>
          <a:p>
            <a:pPr marL="171450" indent="-171450">
              <a:buFontTx/>
              <a:buChar char="-"/>
            </a:pPr>
            <a:r>
              <a:rPr lang="nl-NL" sz="1200" kern="1200" dirty="0" smtClean="0">
                <a:solidFill>
                  <a:schemeClr val="tx1"/>
                </a:solidFill>
                <a:effectLst/>
                <a:latin typeface="+mn-lt"/>
                <a:ea typeface="+mn-ea"/>
                <a:cs typeface="+mn-cs"/>
              </a:rPr>
              <a:t>Evaluatie van het omzettraject: Evaluatie van het omzettraject dient met </a:t>
            </a:r>
            <a:r>
              <a:rPr lang="nl-NL" sz="1200" b="1" kern="1200" dirty="0" smtClean="0">
                <a:solidFill>
                  <a:schemeClr val="tx1"/>
                </a:solidFill>
                <a:effectLst/>
                <a:latin typeface="+mn-lt"/>
                <a:ea typeface="+mn-ea"/>
                <a:cs typeface="+mn-cs"/>
              </a:rPr>
              <a:t>de betrokken zorgverleners </a:t>
            </a:r>
            <a:r>
              <a:rPr lang="nl-NL" sz="1200" kern="1200" dirty="0" smtClean="0">
                <a:solidFill>
                  <a:schemeClr val="tx1"/>
                </a:solidFill>
                <a:effectLst/>
                <a:latin typeface="+mn-lt"/>
                <a:ea typeface="+mn-ea"/>
                <a:cs typeface="+mn-cs"/>
              </a:rPr>
              <a:t>plaats te vinden. Binnen een zorginstelling kunnen zorgverleners ook de cliëntenraad betrekken. Ervaringen uit een eerder omzettraject zijn waardevol bij een eventueel volgend omzettraject. </a:t>
            </a:r>
          </a:p>
          <a:p>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36</a:t>
            </a:fld>
            <a:endParaRPr lang="nl-NL"/>
          </a:p>
        </p:txBody>
      </p:sp>
    </p:spTree>
    <p:extLst>
      <p:ext uri="{BB962C8B-B14F-4D97-AF65-F5344CB8AC3E}">
        <p14:creationId xmlns:p14="http://schemas.microsoft.com/office/powerpoint/2010/main" val="313992080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Dit zijn een aantal</a:t>
            </a:r>
            <a:r>
              <a:rPr lang="nl-NL" baseline="0" dirty="0" smtClean="0"/>
              <a:t> ervaringen die patiënten hebben gedeeld op meldpuntmedicijnen.nl</a:t>
            </a:r>
          </a:p>
          <a:p>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38</a:t>
            </a:fld>
            <a:endParaRPr lang="nl-NL"/>
          </a:p>
        </p:txBody>
      </p:sp>
    </p:spTree>
    <p:extLst>
      <p:ext uri="{BB962C8B-B14F-4D97-AF65-F5344CB8AC3E}">
        <p14:creationId xmlns:p14="http://schemas.microsoft.com/office/powerpoint/2010/main" val="52682176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39</a:t>
            </a:fld>
            <a:endParaRPr lang="nl-NL"/>
          </a:p>
        </p:txBody>
      </p:sp>
    </p:spTree>
    <p:extLst>
      <p:ext uri="{BB962C8B-B14F-4D97-AF65-F5344CB8AC3E}">
        <p14:creationId xmlns:p14="http://schemas.microsoft.com/office/powerpoint/2010/main" val="323455732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41</a:t>
            </a:fld>
            <a:endParaRPr lang="nl-NL"/>
          </a:p>
        </p:txBody>
      </p:sp>
    </p:spTree>
    <p:extLst>
      <p:ext uri="{BB962C8B-B14F-4D97-AF65-F5344CB8AC3E}">
        <p14:creationId xmlns:p14="http://schemas.microsoft.com/office/powerpoint/2010/main" val="287011073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2C5D1F48-C152-4576-ABD7-CBA518A29662}" type="slidenum">
              <a:rPr lang="nl-NL" smtClean="0"/>
              <a:t>42</a:t>
            </a:fld>
            <a:endParaRPr lang="nl-NL"/>
          </a:p>
        </p:txBody>
      </p:sp>
    </p:spTree>
    <p:extLst>
      <p:ext uri="{BB962C8B-B14F-4D97-AF65-F5344CB8AC3E}">
        <p14:creationId xmlns:p14="http://schemas.microsoft.com/office/powerpoint/2010/main" val="385935701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43</a:t>
            </a:fld>
            <a:endParaRPr lang="nl-NL"/>
          </a:p>
        </p:txBody>
      </p:sp>
    </p:spTree>
    <p:extLst>
      <p:ext uri="{BB962C8B-B14F-4D97-AF65-F5344CB8AC3E}">
        <p14:creationId xmlns:p14="http://schemas.microsoft.com/office/powerpoint/2010/main" val="107948121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44</a:t>
            </a:fld>
            <a:endParaRPr lang="nl-NL"/>
          </a:p>
        </p:txBody>
      </p:sp>
    </p:spTree>
    <p:extLst>
      <p:ext uri="{BB962C8B-B14F-4D97-AF65-F5344CB8AC3E}">
        <p14:creationId xmlns:p14="http://schemas.microsoft.com/office/powerpoint/2010/main" val="108164675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Op deze pagina kunt u lokale afspraken</a:t>
            </a:r>
            <a:r>
              <a:rPr lang="nl-NL" baseline="0" dirty="0" smtClean="0"/>
              <a:t> over het omzetten van of naar een biosimilar insuline noteren.</a:t>
            </a:r>
          </a:p>
          <a:p>
            <a:r>
              <a:rPr lang="nl-NL" baseline="0" dirty="0" smtClean="0"/>
              <a:t>Hierbij kunt u bijvoorbeeld gebruik maken van deze checklist.</a:t>
            </a:r>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45</a:t>
            </a:fld>
            <a:endParaRPr lang="nl-NL"/>
          </a:p>
        </p:txBody>
      </p:sp>
    </p:spTree>
    <p:extLst>
      <p:ext uri="{BB962C8B-B14F-4D97-AF65-F5344CB8AC3E}">
        <p14:creationId xmlns:p14="http://schemas.microsoft.com/office/powerpoint/2010/main" val="189992586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Zijn er nog zaken waar u geen antwoord op heeft gekregen?</a:t>
            </a:r>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46</a:t>
            </a:fld>
            <a:endParaRPr lang="nl-NL"/>
          </a:p>
        </p:txBody>
      </p:sp>
    </p:spTree>
    <p:extLst>
      <p:ext uri="{BB962C8B-B14F-4D97-AF65-F5344CB8AC3E}">
        <p14:creationId xmlns:p14="http://schemas.microsoft.com/office/powerpoint/2010/main" val="13044140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4DD41E6D-0220-4CF3-A5B6-170FC0DA2614}" type="slidenum">
              <a:rPr lang="nl-NL" smtClean="0"/>
              <a:t>47</a:t>
            </a:fld>
            <a:endParaRPr lang="nl-NL"/>
          </a:p>
        </p:txBody>
      </p:sp>
    </p:spTree>
    <p:extLst>
      <p:ext uri="{BB962C8B-B14F-4D97-AF65-F5344CB8AC3E}">
        <p14:creationId xmlns:p14="http://schemas.microsoft.com/office/powerpoint/2010/main" val="24087663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Startdia">
    <p:spTree>
      <p:nvGrpSpPr>
        <p:cNvPr id="1" name=""/>
        <p:cNvGrpSpPr/>
        <p:nvPr/>
      </p:nvGrpSpPr>
      <p:grpSpPr>
        <a:xfrm>
          <a:off x="0" y="0"/>
          <a:ext cx="0" cy="0"/>
          <a:chOff x="0" y="0"/>
          <a:chExt cx="0" cy="0"/>
        </a:xfrm>
      </p:grpSpPr>
      <p:sp>
        <p:nvSpPr>
          <p:cNvPr id="2" name="Rechthoek 1">
            <a:extLst/>
          </p:cNvPr>
          <p:cNvSpPr/>
          <p:nvPr/>
        </p:nvSpPr>
        <p:spPr>
          <a:xfrm>
            <a:off x="0" y="0"/>
            <a:ext cx="12192000" cy="155575"/>
          </a:xfrm>
          <a:prstGeom prst="rect">
            <a:avLst/>
          </a:prstGeom>
          <a:solidFill>
            <a:srgbClr val="2BB0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3" name="Afbeelding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04863" y="279400"/>
            <a:ext cx="4900612" cy="206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el 3"/>
          <p:cNvSpPr>
            <a:spLocks noGrp="1"/>
          </p:cNvSpPr>
          <p:nvPr>
            <p:ph type="title" hasCustomPrompt="1"/>
          </p:nvPr>
        </p:nvSpPr>
        <p:spPr>
          <a:xfrm>
            <a:off x="1886822" y="3471748"/>
            <a:ext cx="9722792" cy="473774"/>
          </a:xfrm>
          <a:prstGeom prst="rect">
            <a:avLst/>
          </a:prstGeom>
        </p:spPr>
        <p:txBody>
          <a:bodyPr/>
          <a:lstStyle>
            <a:lvl1pPr>
              <a:lnSpc>
                <a:spcPct val="114000"/>
              </a:lnSpc>
              <a:defRPr sz="3200" b="1" baseline="0"/>
            </a:lvl1pPr>
          </a:lstStyle>
          <a:p>
            <a:r>
              <a:rPr lang="nl-NL" dirty="0" smtClean="0"/>
              <a:t>De titel van de totale presentatie</a:t>
            </a:r>
            <a:endParaRPr lang="nl-NL" dirty="0"/>
          </a:p>
        </p:txBody>
      </p:sp>
      <p:sp>
        <p:nvSpPr>
          <p:cNvPr id="8" name="Tijdelijke aanduiding voor tekst 7"/>
          <p:cNvSpPr>
            <a:spLocks noGrp="1"/>
          </p:cNvSpPr>
          <p:nvPr>
            <p:ph type="body" sz="quarter" idx="10" hasCustomPrompt="1"/>
          </p:nvPr>
        </p:nvSpPr>
        <p:spPr>
          <a:xfrm>
            <a:off x="1886822" y="4074138"/>
            <a:ext cx="9722792" cy="1008000"/>
          </a:xfrm>
          <a:prstGeom prst="rect">
            <a:avLst/>
          </a:prstGeom>
        </p:spPr>
        <p:txBody>
          <a:bodyPr/>
          <a:lstStyle>
            <a:lvl1pPr marL="0" indent="0">
              <a:lnSpc>
                <a:spcPct val="114000"/>
              </a:lnSpc>
              <a:buFontTx/>
              <a:buNone/>
              <a:defRPr sz="2400">
                <a:solidFill>
                  <a:srgbClr val="00AFD3"/>
                </a:solidFill>
              </a:defRPr>
            </a:lvl1pPr>
          </a:lstStyle>
          <a:p>
            <a:pPr lvl="0"/>
            <a:r>
              <a:rPr lang="nl-NL" dirty="0" smtClean="0"/>
              <a:t>spreker</a:t>
            </a:r>
          </a:p>
          <a:p>
            <a:pPr lvl="0"/>
            <a:r>
              <a:rPr lang="nl-NL" dirty="0" smtClean="0"/>
              <a:t>dag maand jaar</a:t>
            </a:r>
            <a:endParaRPr lang="nl-NL" dirty="0"/>
          </a:p>
        </p:txBody>
      </p:sp>
    </p:spTree>
    <p:extLst>
      <p:ext uri="{BB962C8B-B14F-4D97-AF65-F5344CB8AC3E}">
        <p14:creationId xmlns:p14="http://schemas.microsoft.com/office/powerpoint/2010/main" val="26145540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eldia">
    <p:spTree>
      <p:nvGrpSpPr>
        <p:cNvPr id="1" name=""/>
        <p:cNvGrpSpPr/>
        <p:nvPr/>
      </p:nvGrpSpPr>
      <p:grpSpPr>
        <a:xfrm>
          <a:off x="0" y="0"/>
          <a:ext cx="0" cy="0"/>
          <a:chOff x="0" y="0"/>
          <a:chExt cx="0" cy="0"/>
        </a:xfrm>
      </p:grpSpPr>
      <p:sp>
        <p:nvSpPr>
          <p:cNvPr id="2" name="Rechthoek 1">
            <a:extLst/>
          </p:cNvPr>
          <p:cNvSpPr/>
          <p:nvPr/>
        </p:nvSpPr>
        <p:spPr>
          <a:xfrm>
            <a:off x="0" y="0"/>
            <a:ext cx="12192000" cy="155575"/>
          </a:xfrm>
          <a:prstGeom prst="rect">
            <a:avLst/>
          </a:prstGeom>
          <a:solidFill>
            <a:srgbClr val="2BB0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3" name="Afbeelding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95827" y="2959100"/>
            <a:ext cx="5770563" cy="4522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Afbeelding 3" descr="logo-IVM.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618788" y="295275"/>
            <a:ext cx="1298575"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el 7"/>
          <p:cNvSpPr>
            <a:spLocks noGrp="1"/>
          </p:cNvSpPr>
          <p:nvPr>
            <p:ph type="title" hasCustomPrompt="1"/>
          </p:nvPr>
        </p:nvSpPr>
        <p:spPr>
          <a:xfrm>
            <a:off x="752475" y="720944"/>
            <a:ext cx="9866313" cy="515719"/>
          </a:xfrm>
          <a:prstGeom prst="rect">
            <a:avLst/>
          </a:prstGeom>
        </p:spPr>
        <p:txBody>
          <a:bodyPr/>
          <a:lstStyle>
            <a:lvl1pPr>
              <a:lnSpc>
                <a:spcPct val="113000"/>
              </a:lnSpc>
              <a:defRPr sz="2800" b="1"/>
            </a:lvl1pPr>
          </a:lstStyle>
          <a:p>
            <a:r>
              <a:rPr lang="nl-NL" dirty="0" smtClean="0"/>
              <a:t>Titel</a:t>
            </a:r>
            <a:endParaRPr lang="nl-NL" dirty="0"/>
          </a:p>
        </p:txBody>
      </p:sp>
      <p:sp>
        <p:nvSpPr>
          <p:cNvPr id="10" name="Tijdelijke aanduiding voor inhoud 9"/>
          <p:cNvSpPr>
            <a:spLocks noGrp="1"/>
          </p:cNvSpPr>
          <p:nvPr>
            <p:ph sz="quarter" idx="10" hasCustomPrompt="1"/>
          </p:nvPr>
        </p:nvSpPr>
        <p:spPr>
          <a:xfrm>
            <a:off x="752475" y="1376362"/>
            <a:ext cx="10515600" cy="502961"/>
          </a:xfrm>
          <a:prstGeom prst="rect">
            <a:avLst/>
          </a:prstGeom>
        </p:spPr>
        <p:txBody>
          <a:bodyPr/>
          <a:lstStyle>
            <a:lvl1pPr marL="0" indent="0">
              <a:lnSpc>
                <a:spcPct val="113000"/>
              </a:lnSpc>
              <a:buFontTx/>
              <a:buNone/>
              <a:defRPr sz="2000">
                <a:solidFill>
                  <a:srgbClr val="00AFD3"/>
                </a:solidFill>
              </a:defRPr>
            </a:lvl1pPr>
          </a:lstStyle>
          <a:p>
            <a:pPr lvl="0"/>
            <a:r>
              <a:rPr lang="nl-NL" dirty="0" smtClean="0"/>
              <a:t>Ondertitel</a:t>
            </a:r>
            <a:endParaRPr lang="nl-NL" dirty="0"/>
          </a:p>
        </p:txBody>
      </p:sp>
    </p:spTree>
    <p:extLst>
      <p:ext uri="{BB962C8B-B14F-4D97-AF65-F5344CB8AC3E}">
        <p14:creationId xmlns:p14="http://schemas.microsoft.com/office/powerpoint/2010/main" val="33850363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Opsommings-dia">
    <p:spTree>
      <p:nvGrpSpPr>
        <p:cNvPr id="1" name=""/>
        <p:cNvGrpSpPr/>
        <p:nvPr/>
      </p:nvGrpSpPr>
      <p:grpSpPr>
        <a:xfrm>
          <a:off x="0" y="0"/>
          <a:ext cx="0" cy="0"/>
          <a:chOff x="0" y="0"/>
          <a:chExt cx="0" cy="0"/>
        </a:xfrm>
      </p:grpSpPr>
      <p:pic>
        <p:nvPicPr>
          <p:cNvPr id="2" name="Afbeelding 1" descr="logo-IVM.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618788" y="295275"/>
            <a:ext cx="1298575"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hthoek 2">
            <a:extLst/>
          </p:cNvPr>
          <p:cNvSpPr/>
          <p:nvPr/>
        </p:nvSpPr>
        <p:spPr>
          <a:xfrm>
            <a:off x="0" y="0"/>
            <a:ext cx="12192000" cy="155575"/>
          </a:xfrm>
          <a:prstGeom prst="rect">
            <a:avLst/>
          </a:prstGeom>
          <a:solidFill>
            <a:srgbClr val="2BB0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4" name="Titel 3"/>
          <p:cNvSpPr>
            <a:spLocks noGrp="1"/>
          </p:cNvSpPr>
          <p:nvPr>
            <p:ph type="title" hasCustomPrompt="1"/>
          </p:nvPr>
        </p:nvSpPr>
        <p:spPr>
          <a:xfrm>
            <a:off x="838200" y="655491"/>
            <a:ext cx="9780588" cy="581171"/>
          </a:xfrm>
          <a:prstGeom prst="rect">
            <a:avLst/>
          </a:prstGeom>
        </p:spPr>
        <p:txBody>
          <a:bodyPr/>
          <a:lstStyle>
            <a:lvl1pPr>
              <a:lnSpc>
                <a:spcPct val="113000"/>
              </a:lnSpc>
              <a:defRPr sz="2800" b="1"/>
            </a:lvl1pPr>
          </a:lstStyle>
          <a:p>
            <a:r>
              <a:rPr lang="nl-NL" dirty="0" smtClean="0"/>
              <a:t>Titel</a:t>
            </a:r>
            <a:endParaRPr lang="nl-NL" dirty="0"/>
          </a:p>
        </p:txBody>
      </p:sp>
      <p:sp>
        <p:nvSpPr>
          <p:cNvPr id="6" name="Tijdelijke aanduiding voor tekst 5"/>
          <p:cNvSpPr>
            <a:spLocks noGrp="1"/>
          </p:cNvSpPr>
          <p:nvPr>
            <p:ph type="body" sz="quarter" idx="10" hasCustomPrompt="1"/>
          </p:nvPr>
        </p:nvSpPr>
        <p:spPr>
          <a:xfrm>
            <a:off x="838200" y="1376363"/>
            <a:ext cx="10515600" cy="4775011"/>
          </a:xfrm>
          <a:prstGeom prst="rect">
            <a:avLst/>
          </a:prstGeom>
        </p:spPr>
        <p:txBody>
          <a:bodyPr/>
          <a:lstStyle>
            <a:lvl1pPr>
              <a:lnSpc>
                <a:spcPct val="113000"/>
              </a:lnSpc>
              <a:buClr>
                <a:srgbClr val="00AFD3"/>
              </a:buClr>
              <a:defRPr sz="2000">
                <a:solidFill>
                  <a:srgbClr val="000000"/>
                </a:solidFill>
              </a:defRPr>
            </a:lvl1pPr>
            <a:lvl2pPr>
              <a:lnSpc>
                <a:spcPct val="113000"/>
              </a:lnSpc>
              <a:buClr>
                <a:srgbClr val="00AFD3"/>
              </a:buClr>
              <a:defRPr sz="2000">
                <a:solidFill>
                  <a:srgbClr val="000000"/>
                </a:solidFill>
              </a:defRPr>
            </a:lvl2pPr>
            <a:lvl3pPr>
              <a:lnSpc>
                <a:spcPct val="113000"/>
              </a:lnSpc>
              <a:buClr>
                <a:srgbClr val="00AFD3"/>
              </a:buClr>
              <a:defRPr sz="2000">
                <a:solidFill>
                  <a:srgbClr val="000000"/>
                </a:solidFill>
              </a:defRPr>
            </a:lvl3pPr>
            <a:lvl4pPr>
              <a:lnSpc>
                <a:spcPct val="113000"/>
              </a:lnSpc>
              <a:buClr>
                <a:srgbClr val="00AFD3"/>
              </a:buClr>
              <a:defRPr sz="2000">
                <a:solidFill>
                  <a:srgbClr val="000000"/>
                </a:solidFill>
              </a:defRPr>
            </a:lvl4pPr>
            <a:lvl5pPr>
              <a:lnSpc>
                <a:spcPct val="113000"/>
              </a:lnSpc>
              <a:buClr>
                <a:srgbClr val="00AFD3"/>
              </a:buClr>
              <a:defRPr sz="2000">
                <a:solidFill>
                  <a:srgbClr val="000000"/>
                </a:solidFill>
              </a:defRPr>
            </a:lvl5pPr>
          </a:lstStyle>
          <a:p>
            <a:pPr lvl="0"/>
            <a:r>
              <a:rPr lang="nl-NL" dirty="0" smtClean="0"/>
              <a:t>Opsomming eerste niveau</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Tree>
    <p:extLst>
      <p:ext uri="{BB962C8B-B14F-4D97-AF65-F5344CB8AC3E}">
        <p14:creationId xmlns:p14="http://schemas.microsoft.com/office/powerpoint/2010/main" val="20054299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ekst-dia">
    <p:spTree>
      <p:nvGrpSpPr>
        <p:cNvPr id="1" name=""/>
        <p:cNvGrpSpPr/>
        <p:nvPr/>
      </p:nvGrpSpPr>
      <p:grpSpPr>
        <a:xfrm>
          <a:off x="0" y="0"/>
          <a:ext cx="0" cy="0"/>
          <a:chOff x="0" y="0"/>
          <a:chExt cx="0" cy="0"/>
        </a:xfrm>
      </p:grpSpPr>
      <p:pic>
        <p:nvPicPr>
          <p:cNvPr id="2" name="Afbeelding 1" descr="logo-IVM.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618788" y="295275"/>
            <a:ext cx="1298575"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hthoek 2">
            <a:extLst/>
          </p:cNvPr>
          <p:cNvSpPr/>
          <p:nvPr/>
        </p:nvSpPr>
        <p:spPr>
          <a:xfrm>
            <a:off x="0" y="0"/>
            <a:ext cx="12192000" cy="155575"/>
          </a:xfrm>
          <a:prstGeom prst="rect">
            <a:avLst/>
          </a:prstGeom>
          <a:solidFill>
            <a:srgbClr val="2BB0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4" name="Titel 3"/>
          <p:cNvSpPr>
            <a:spLocks noGrp="1"/>
          </p:cNvSpPr>
          <p:nvPr>
            <p:ph type="title" hasCustomPrompt="1"/>
          </p:nvPr>
        </p:nvSpPr>
        <p:spPr>
          <a:xfrm>
            <a:off x="838200" y="655491"/>
            <a:ext cx="9780588" cy="581172"/>
          </a:xfrm>
          <a:prstGeom prst="rect">
            <a:avLst/>
          </a:prstGeom>
        </p:spPr>
        <p:txBody>
          <a:bodyPr/>
          <a:lstStyle>
            <a:lvl1pPr>
              <a:lnSpc>
                <a:spcPct val="114000"/>
              </a:lnSpc>
              <a:defRPr sz="2800" b="1"/>
            </a:lvl1pPr>
          </a:lstStyle>
          <a:p>
            <a:r>
              <a:rPr lang="nl-NL" dirty="0" smtClean="0"/>
              <a:t>Titel</a:t>
            </a:r>
            <a:endParaRPr lang="nl-NL" dirty="0"/>
          </a:p>
        </p:txBody>
      </p:sp>
      <p:sp>
        <p:nvSpPr>
          <p:cNvPr id="7" name="Tijdelijke aanduiding voor inhoud 6"/>
          <p:cNvSpPr>
            <a:spLocks noGrp="1"/>
          </p:cNvSpPr>
          <p:nvPr>
            <p:ph sz="quarter" idx="10" hasCustomPrompt="1"/>
          </p:nvPr>
        </p:nvSpPr>
        <p:spPr>
          <a:xfrm>
            <a:off x="838200" y="1376363"/>
            <a:ext cx="10515600" cy="4798125"/>
          </a:xfrm>
          <a:prstGeom prst="rect">
            <a:avLst/>
          </a:prstGeom>
        </p:spPr>
        <p:txBody>
          <a:bodyPr/>
          <a:lstStyle>
            <a:lvl1pPr marL="0" indent="0" algn="l">
              <a:lnSpc>
                <a:spcPct val="113000"/>
              </a:lnSpc>
              <a:buClr>
                <a:schemeClr val="tx2"/>
              </a:buClr>
              <a:buFontTx/>
              <a:buNone/>
              <a:defRPr sz="2000" baseline="0">
                <a:solidFill>
                  <a:srgbClr val="000000"/>
                </a:solidFill>
              </a:defRPr>
            </a:lvl1pPr>
            <a:lvl2pPr marL="457200" indent="0" algn="l">
              <a:buNone/>
              <a:defRPr/>
            </a:lvl2pPr>
            <a:lvl3pPr marL="914400" indent="0" algn="l">
              <a:buNone/>
              <a:defRPr/>
            </a:lvl3pPr>
            <a:lvl4pPr marL="1371600" indent="0" algn="l">
              <a:buNone/>
              <a:defRPr/>
            </a:lvl4pPr>
            <a:lvl5pPr marL="1828800" indent="0" algn="l">
              <a:buNone/>
              <a:defRPr/>
            </a:lvl5pPr>
          </a:lstStyle>
          <a:p>
            <a:pPr lvl="0"/>
            <a:r>
              <a:rPr lang="nl-NL" smtClean="0"/>
              <a:t>Tekst</a:t>
            </a:r>
            <a:endParaRPr lang="nl-NL" dirty="0" smtClean="0"/>
          </a:p>
        </p:txBody>
      </p:sp>
    </p:spTree>
    <p:extLst>
      <p:ext uri="{BB962C8B-B14F-4D97-AF65-F5344CB8AC3E}">
        <p14:creationId xmlns:p14="http://schemas.microsoft.com/office/powerpoint/2010/main" val="18521444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079503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09206525"/>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Lst>
  <p:txStyles>
    <p:titleStyle>
      <a:lvl1pPr algn="l" rtl="0" eaLnBrk="1" fontAlgn="base" hangingPunct="1">
        <a:lnSpc>
          <a:spcPct val="90000"/>
        </a:lnSpc>
        <a:spcBef>
          <a:spcPct val="0"/>
        </a:spcBef>
        <a:spcAft>
          <a:spcPct val="0"/>
        </a:spcAft>
        <a:defRPr sz="4400" kern="1200">
          <a:solidFill>
            <a:schemeClr val="tx1"/>
          </a:solidFill>
          <a:latin typeface="+mj-lt"/>
          <a:ea typeface="+mj-ea"/>
          <a:cs typeface="+mj-cs"/>
        </a:defRPr>
      </a:lvl1pPr>
      <a:lvl2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2pPr>
      <a:lvl3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3pPr>
      <a:lvl4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4pPr>
      <a:lvl5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2.xml"/><Relationship Id="rId1" Type="http://schemas.openxmlformats.org/officeDocument/2006/relationships/slideLayout" Target="../slideLayouts/slideLayout3.xml"/><Relationship Id="rId5" Type="http://schemas.openxmlformats.org/officeDocument/2006/relationships/image" Target="../media/image22.png"/><Relationship Id="rId4" Type="http://schemas.openxmlformats.org/officeDocument/2006/relationships/image" Target="../media/image21.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hyperlink" Target="http://www.ivm.nl/" TargetMode="External"/><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6.xml"/><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7.xml"/><Relationship Id="rId1" Type="http://schemas.openxmlformats.org/officeDocument/2006/relationships/slideLayout" Target="../slideLayouts/slideLayout3.xml"/><Relationship Id="rId5" Type="http://schemas.openxmlformats.org/officeDocument/2006/relationships/image" Target="../media/image27.png"/><Relationship Id="rId4" Type="http://schemas.openxmlformats.org/officeDocument/2006/relationships/image" Target="../media/image26.png"/></Relationships>
</file>

<file path=ppt/slides/_rels/slide4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886822" y="2699881"/>
            <a:ext cx="9722792" cy="473774"/>
          </a:xfrm>
        </p:spPr>
        <p:txBody>
          <a:bodyPr/>
          <a:lstStyle/>
          <a:p>
            <a:r>
              <a:rPr lang="nl-NL" dirty="0" err="1" smtClean="0"/>
              <a:t>Biosimilar</a:t>
            </a:r>
            <a:r>
              <a:rPr lang="nl-NL" dirty="0" smtClean="0"/>
              <a:t> </a:t>
            </a:r>
            <a:r>
              <a:rPr lang="nl-NL" smtClean="0"/>
              <a:t>insulines</a:t>
            </a:r>
            <a:endParaRPr lang="nl-NL" dirty="0"/>
          </a:p>
        </p:txBody>
      </p:sp>
      <p:sp>
        <p:nvSpPr>
          <p:cNvPr id="3" name="Tijdelijke aanduiding voor tekst 2"/>
          <p:cNvSpPr>
            <a:spLocks noGrp="1"/>
          </p:cNvSpPr>
          <p:nvPr>
            <p:ph type="body" sz="quarter" idx="10"/>
          </p:nvPr>
        </p:nvSpPr>
        <p:spPr/>
        <p:txBody>
          <a:bodyPr/>
          <a:lstStyle/>
          <a:p>
            <a:r>
              <a:rPr lang="nl-NL" dirty="0" smtClean="0"/>
              <a:t>spreker</a:t>
            </a:r>
          </a:p>
          <a:p>
            <a:r>
              <a:rPr lang="nl-NL" dirty="0" smtClean="0"/>
              <a:t>datum</a:t>
            </a:r>
            <a:endParaRPr lang="nl-NL" dirty="0"/>
          </a:p>
        </p:txBody>
      </p:sp>
      <p:pic>
        <p:nvPicPr>
          <p:cNvPr id="4" name="Afbeelding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51150" y="3538826"/>
            <a:ext cx="3402650" cy="2382257"/>
          </a:xfrm>
          <a:prstGeom prst="rect">
            <a:avLst/>
          </a:prstGeom>
        </p:spPr>
      </p:pic>
    </p:spTree>
    <p:extLst>
      <p:ext uri="{BB962C8B-B14F-4D97-AF65-F5344CB8AC3E}">
        <p14:creationId xmlns:p14="http://schemas.microsoft.com/office/powerpoint/2010/main" val="21729656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Programma</a:t>
            </a:r>
            <a:endParaRPr lang="nl-NL" dirty="0"/>
          </a:p>
        </p:txBody>
      </p:sp>
      <p:sp>
        <p:nvSpPr>
          <p:cNvPr id="3" name="Tijdelijke aanduiding voor tekst 2"/>
          <p:cNvSpPr>
            <a:spLocks noGrp="1"/>
          </p:cNvSpPr>
          <p:nvPr>
            <p:ph type="body" sz="quarter" idx="10"/>
          </p:nvPr>
        </p:nvSpPr>
        <p:spPr/>
        <p:txBody>
          <a:bodyPr/>
          <a:lstStyle/>
          <a:p>
            <a:pPr marL="457200" indent="-457200">
              <a:buFont typeface="+mj-lt"/>
              <a:buAutoNum type="arabicPeriod"/>
            </a:pPr>
            <a:endParaRPr lang="nl-NL" dirty="0" smtClean="0"/>
          </a:p>
          <a:p>
            <a:pPr marL="457200" indent="-457200">
              <a:buFont typeface="+mj-lt"/>
              <a:buAutoNum type="arabicPeriod"/>
            </a:pPr>
            <a:r>
              <a:rPr lang="nl-NL" dirty="0" smtClean="0"/>
              <a:t>Biologische geneesmiddelen </a:t>
            </a:r>
            <a:endParaRPr lang="nl-NL" sz="1600" dirty="0" smtClean="0"/>
          </a:p>
          <a:p>
            <a:pPr marL="457200" indent="-457200">
              <a:buFont typeface="+mj-lt"/>
              <a:buAutoNum type="arabicPeriod"/>
            </a:pPr>
            <a:r>
              <a:rPr lang="nl-NL" dirty="0" smtClean="0"/>
              <a:t>Biosimilars</a:t>
            </a:r>
            <a:endParaRPr lang="nl-NL" sz="1600" dirty="0" smtClean="0"/>
          </a:p>
          <a:p>
            <a:pPr marL="457200" indent="-457200">
              <a:buFont typeface="+mj-lt"/>
              <a:buAutoNum type="arabicPeriod"/>
            </a:pPr>
            <a:r>
              <a:rPr lang="nl-NL" dirty="0" smtClean="0"/>
              <a:t>Omzetten van of naar een biosimilar insuline</a:t>
            </a:r>
          </a:p>
        </p:txBody>
      </p:sp>
      <p:pic>
        <p:nvPicPr>
          <p:cNvPr id="4" name="Picture 3" descr="G:\Interne org\Illustraties\Istockphoto\iStock_000010591898XXLarge 7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41207" y="3982065"/>
            <a:ext cx="2712593" cy="21693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74523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Biologische geneesmiddelen</a:t>
            </a:r>
            <a:endParaRPr lang="nl-NL" dirty="0"/>
          </a:p>
        </p:txBody>
      </p:sp>
    </p:spTree>
    <p:extLst>
      <p:ext uri="{BB962C8B-B14F-4D97-AF65-F5344CB8AC3E}">
        <p14:creationId xmlns:p14="http://schemas.microsoft.com/office/powerpoint/2010/main" val="1323567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Een inleidende vraag</a:t>
            </a:r>
            <a:endParaRPr lang="nl-NL" dirty="0"/>
          </a:p>
        </p:txBody>
      </p:sp>
      <p:sp>
        <p:nvSpPr>
          <p:cNvPr id="3" name="Tijdelijke aanduiding voor inhoud 2"/>
          <p:cNvSpPr>
            <a:spLocks noGrp="1"/>
          </p:cNvSpPr>
          <p:nvPr>
            <p:ph sz="quarter" idx="10"/>
          </p:nvPr>
        </p:nvSpPr>
        <p:spPr/>
        <p:txBody>
          <a:bodyPr/>
          <a:lstStyle/>
          <a:p>
            <a:pPr marL="457200" indent="-457200">
              <a:buFont typeface="+mj-lt"/>
              <a:buAutoNum type="arabicPeriod"/>
            </a:pPr>
            <a:endParaRPr lang="nl-NL" dirty="0" smtClean="0"/>
          </a:p>
          <a:p>
            <a:r>
              <a:rPr lang="nl-NL" dirty="0" smtClean="0"/>
              <a:t>Uit welk dier werd het eerste industrieel vervaardigde biologische geneesmiddel vervaardigd?</a:t>
            </a:r>
          </a:p>
          <a:p>
            <a:endParaRPr lang="nl-NL" dirty="0"/>
          </a:p>
          <a:p>
            <a:pPr marL="800100" lvl="1" indent="-342900">
              <a:buFont typeface="Wingdings" panose="05000000000000000000" pitchFamily="2" charset="2"/>
              <a:buChar char="q"/>
              <a:tabLst>
                <a:tab pos="449263" algn="l"/>
              </a:tabLst>
            </a:pPr>
            <a:r>
              <a:rPr lang="nl-NL" sz="2000" dirty="0" smtClean="0">
                <a:solidFill>
                  <a:srgbClr val="000000"/>
                </a:solidFill>
              </a:rPr>
              <a:t>Hond </a:t>
            </a:r>
          </a:p>
          <a:p>
            <a:pPr marL="800100" lvl="1" indent="-342900">
              <a:buFont typeface="Wingdings" panose="05000000000000000000" pitchFamily="2" charset="2"/>
              <a:buChar char="q"/>
              <a:tabLst>
                <a:tab pos="449263" algn="l"/>
              </a:tabLst>
            </a:pPr>
            <a:r>
              <a:rPr lang="nl-NL" sz="2000" dirty="0" smtClean="0">
                <a:solidFill>
                  <a:srgbClr val="000000"/>
                </a:solidFill>
              </a:rPr>
              <a:t>Varken</a:t>
            </a:r>
            <a:endParaRPr lang="nl-NL" sz="2000" dirty="0">
              <a:solidFill>
                <a:srgbClr val="000000"/>
              </a:solidFill>
            </a:endParaRPr>
          </a:p>
          <a:p>
            <a:pPr marL="800100" lvl="1" indent="-342900">
              <a:buFont typeface="Wingdings" panose="05000000000000000000" pitchFamily="2" charset="2"/>
              <a:buChar char="q"/>
              <a:tabLst>
                <a:tab pos="449263" algn="l"/>
              </a:tabLst>
            </a:pPr>
            <a:r>
              <a:rPr lang="nl-NL" sz="2000" dirty="0" smtClean="0">
                <a:solidFill>
                  <a:srgbClr val="000000"/>
                </a:solidFill>
              </a:rPr>
              <a:t>Geit</a:t>
            </a:r>
          </a:p>
          <a:p>
            <a:pPr marL="800100" lvl="1" indent="-342900">
              <a:buFont typeface="Wingdings" panose="05000000000000000000" pitchFamily="2" charset="2"/>
              <a:buChar char="q"/>
              <a:tabLst>
                <a:tab pos="449263" algn="l"/>
              </a:tabLst>
            </a:pPr>
            <a:r>
              <a:rPr lang="nl-NL" sz="2000" dirty="0" smtClean="0">
                <a:solidFill>
                  <a:srgbClr val="000000"/>
                </a:solidFill>
              </a:rPr>
              <a:t>Konijn</a:t>
            </a:r>
            <a:endParaRPr lang="nl-NL" sz="2000" dirty="0">
              <a:solidFill>
                <a:srgbClr val="000000"/>
              </a:solidFill>
            </a:endParaRPr>
          </a:p>
        </p:txBody>
      </p:sp>
    </p:spTree>
    <p:extLst>
      <p:ext uri="{BB962C8B-B14F-4D97-AF65-F5344CB8AC3E}">
        <p14:creationId xmlns:p14="http://schemas.microsoft.com/office/powerpoint/2010/main" val="3364200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Biologische geneesmiddelen</a:t>
            </a:r>
            <a:endParaRPr lang="nl-NL" dirty="0"/>
          </a:p>
        </p:txBody>
      </p:sp>
      <p:sp>
        <p:nvSpPr>
          <p:cNvPr id="3" name="Tijdelijke aanduiding voor tekst 2"/>
          <p:cNvSpPr>
            <a:spLocks noGrp="1"/>
          </p:cNvSpPr>
          <p:nvPr>
            <p:ph type="body" sz="quarter" idx="10"/>
          </p:nvPr>
        </p:nvSpPr>
        <p:spPr/>
        <p:txBody>
          <a:bodyPr/>
          <a:lstStyle/>
          <a:p>
            <a:r>
              <a:rPr lang="nl-NL" dirty="0"/>
              <a:t>Veel biologische geneesmiddelen zijn eiwitten die (gedeeltelijk) overeenkomen met menselijke eiwitten.</a:t>
            </a:r>
          </a:p>
          <a:p>
            <a:endParaRPr lang="nl-NL" dirty="0" smtClean="0"/>
          </a:p>
          <a:p>
            <a:r>
              <a:rPr lang="nl-NL" dirty="0"/>
              <a:t>Behandeling met een biologische geneesmiddel is een gerichte, specifieke behandeling</a:t>
            </a:r>
            <a:r>
              <a:rPr lang="nl-NL" dirty="0" smtClean="0"/>
              <a:t>.</a:t>
            </a:r>
          </a:p>
          <a:p>
            <a:endParaRPr lang="nl-NL" dirty="0"/>
          </a:p>
          <a:p>
            <a:r>
              <a:rPr lang="nl-NL" dirty="0"/>
              <a:t>Voorbeelden: </a:t>
            </a:r>
          </a:p>
          <a:p>
            <a:pPr lvl="1"/>
            <a:r>
              <a:rPr lang="nl-NL" dirty="0"/>
              <a:t>Vervangen van een eiwit (bijv. hormoon)</a:t>
            </a:r>
          </a:p>
          <a:p>
            <a:pPr lvl="1"/>
            <a:r>
              <a:rPr lang="nl-NL" dirty="0" smtClean="0"/>
              <a:t>Verhinderen </a:t>
            </a:r>
            <a:r>
              <a:rPr lang="nl-NL" dirty="0"/>
              <a:t>van een signaal</a:t>
            </a:r>
          </a:p>
          <a:p>
            <a:endParaRPr lang="nl-NL" dirty="0"/>
          </a:p>
        </p:txBody>
      </p:sp>
      <p:pic>
        <p:nvPicPr>
          <p:cNvPr id="2050" name="Picture 2" descr="Helft patiënten ervaart bijwerking van biological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1563" y="3324956"/>
            <a:ext cx="3781425"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96145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Biologisch versus synthetisch</a:t>
            </a:r>
            <a:endParaRPr lang="nl-NL" dirty="0"/>
          </a:p>
        </p:txBody>
      </p:sp>
      <p:graphicFrame>
        <p:nvGraphicFramePr>
          <p:cNvPr id="6" name="Tabel 5"/>
          <p:cNvGraphicFramePr>
            <a:graphicFrameLocks noGrp="1"/>
          </p:cNvGraphicFramePr>
          <p:nvPr>
            <p:extLst>
              <p:ext uri="{D42A27DB-BD31-4B8C-83A1-F6EECF244321}">
                <p14:modId xmlns:p14="http://schemas.microsoft.com/office/powerpoint/2010/main" val="3908799493"/>
              </p:ext>
            </p:extLst>
          </p:nvPr>
        </p:nvGraphicFramePr>
        <p:xfrm>
          <a:off x="1065281" y="1750422"/>
          <a:ext cx="9983061" cy="4324232"/>
        </p:xfrm>
        <a:graphic>
          <a:graphicData uri="http://schemas.openxmlformats.org/drawingml/2006/table">
            <a:tbl>
              <a:tblPr firstRow="1" bandRow="1">
                <a:tableStyleId>{69012ECD-51FC-41F1-AA8D-1B2483CD663E}</a:tableStyleId>
              </a:tblPr>
              <a:tblGrid>
                <a:gridCol w="1843447">
                  <a:extLst>
                    <a:ext uri="{9D8B030D-6E8A-4147-A177-3AD203B41FA5}">
                      <a16:colId xmlns:a16="http://schemas.microsoft.com/office/drawing/2014/main" val="1766203047"/>
                    </a:ext>
                  </a:extLst>
                </a:gridCol>
                <a:gridCol w="4080681">
                  <a:extLst>
                    <a:ext uri="{9D8B030D-6E8A-4147-A177-3AD203B41FA5}">
                      <a16:colId xmlns:a16="http://schemas.microsoft.com/office/drawing/2014/main" val="1424114544"/>
                    </a:ext>
                  </a:extLst>
                </a:gridCol>
                <a:gridCol w="4058933">
                  <a:extLst>
                    <a:ext uri="{9D8B030D-6E8A-4147-A177-3AD203B41FA5}">
                      <a16:colId xmlns:a16="http://schemas.microsoft.com/office/drawing/2014/main" val="3476956556"/>
                    </a:ext>
                  </a:extLst>
                </a:gridCol>
              </a:tblGrid>
              <a:tr h="1041802">
                <a:tc>
                  <a:txBody>
                    <a:bodyPr/>
                    <a:lstStyle/>
                    <a:p>
                      <a:pPr>
                        <a:spcAft>
                          <a:spcPts val="0"/>
                        </a:spcAft>
                      </a:pPr>
                      <a:r>
                        <a:rPr lang="nl-NL" sz="2400" dirty="0">
                          <a:effectLst/>
                        </a:rPr>
                        <a:t> </a:t>
                      </a:r>
                      <a:endParaRPr lang="nl-NL"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nl-NL" sz="2400" b="0" dirty="0">
                          <a:effectLst/>
                        </a:rPr>
                        <a:t>Biologische geneesmiddelen</a:t>
                      </a:r>
                    </a:p>
                    <a:p>
                      <a:pPr>
                        <a:spcAft>
                          <a:spcPts val="0"/>
                        </a:spcAft>
                      </a:pPr>
                      <a:r>
                        <a:rPr lang="nl-NL" sz="2400" b="0" dirty="0">
                          <a:effectLst/>
                        </a:rPr>
                        <a:t> </a:t>
                      </a:r>
                      <a:endParaRPr lang="nl-NL" sz="24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nl-NL" sz="2400" b="0" dirty="0">
                          <a:effectLst/>
                        </a:rPr>
                        <a:t>Synthetische geneesmiddelen</a:t>
                      </a:r>
                      <a:endParaRPr lang="nl-NL" sz="24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76750305"/>
                  </a:ext>
                </a:extLst>
              </a:tr>
              <a:tr h="419155">
                <a:tc>
                  <a:txBody>
                    <a:bodyPr/>
                    <a:lstStyle/>
                    <a:p>
                      <a:pPr>
                        <a:spcAft>
                          <a:spcPts val="0"/>
                        </a:spcAft>
                      </a:pPr>
                      <a:r>
                        <a:rPr lang="nl-NL" sz="1800" dirty="0">
                          <a:solidFill>
                            <a:srgbClr val="000000"/>
                          </a:solidFill>
                          <a:effectLst/>
                        </a:rPr>
                        <a:t>Grootte</a:t>
                      </a:r>
                      <a:endParaRPr lang="nl-N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nl-NL" sz="1800" dirty="0" smtClean="0">
                          <a:solidFill>
                            <a:srgbClr val="000000"/>
                          </a:solidFill>
                          <a:effectLst/>
                        </a:rPr>
                        <a:t>Groot</a:t>
                      </a:r>
                    </a:p>
                    <a:p>
                      <a:pPr>
                        <a:spcAft>
                          <a:spcPts val="0"/>
                        </a:spcAft>
                      </a:pPr>
                      <a:endParaRPr lang="nl-NL" sz="18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nl-NL" sz="1800" dirty="0" smtClean="0">
                          <a:solidFill>
                            <a:srgbClr val="000000"/>
                          </a:solidFill>
                          <a:effectLst/>
                        </a:rPr>
                        <a:t>Klein</a:t>
                      </a:r>
                      <a:endParaRPr lang="nl-NL" sz="18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02854443"/>
                  </a:ext>
                </a:extLst>
              </a:tr>
              <a:tr h="689022">
                <a:tc>
                  <a:txBody>
                    <a:bodyPr/>
                    <a:lstStyle/>
                    <a:p>
                      <a:pPr>
                        <a:spcAft>
                          <a:spcPts val="0"/>
                        </a:spcAft>
                      </a:pPr>
                      <a:r>
                        <a:rPr lang="nl-NL" sz="1800" dirty="0">
                          <a:solidFill>
                            <a:srgbClr val="000000"/>
                          </a:solidFill>
                          <a:effectLst/>
                        </a:rPr>
                        <a:t>Structuur</a:t>
                      </a:r>
                      <a:endParaRPr lang="nl-N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nl-NL" sz="1800" dirty="0" smtClean="0">
                          <a:solidFill>
                            <a:srgbClr val="000000"/>
                          </a:solidFill>
                          <a:effectLst/>
                        </a:rPr>
                        <a:t>Complex</a:t>
                      </a:r>
                      <a:endParaRPr lang="nl-NL" sz="18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nl-NL" sz="1800" dirty="0">
                          <a:solidFill>
                            <a:srgbClr val="000000"/>
                          </a:solidFill>
                          <a:effectLst/>
                        </a:rPr>
                        <a:t>In de regel </a:t>
                      </a:r>
                      <a:r>
                        <a:rPr lang="nl-NL" sz="1800" dirty="0" smtClean="0">
                          <a:solidFill>
                            <a:srgbClr val="000000"/>
                          </a:solidFill>
                          <a:effectLst/>
                        </a:rPr>
                        <a:t>eenvoudig</a:t>
                      </a:r>
                      <a:endParaRPr lang="nl-NL" sz="18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12754395"/>
                  </a:ext>
                </a:extLst>
              </a:tr>
              <a:tr h="955756">
                <a:tc>
                  <a:txBody>
                    <a:bodyPr/>
                    <a:lstStyle/>
                    <a:p>
                      <a:pPr>
                        <a:spcAft>
                          <a:spcPts val="0"/>
                        </a:spcAft>
                      </a:pPr>
                      <a:r>
                        <a:rPr lang="nl-NL" sz="1800" dirty="0">
                          <a:solidFill>
                            <a:srgbClr val="000000"/>
                          </a:solidFill>
                          <a:effectLst/>
                        </a:rPr>
                        <a:t>Productie</a:t>
                      </a:r>
                      <a:endParaRPr lang="nl-N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nl-NL" sz="1800" dirty="0">
                          <a:solidFill>
                            <a:srgbClr val="000000"/>
                          </a:solidFill>
                          <a:effectLst/>
                        </a:rPr>
                        <a:t>Gemaakt in levende organismen; </a:t>
                      </a:r>
                      <a:r>
                        <a:rPr lang="nl-NL" sz="1800" dirty="0" smtClean="0">
                          <a:solidFill>
                            <a:srgbClr val="000000"/>
                          </a:solidFill>
                          <a:effectLst/>
                        </a:rPr>
                        <a:t>complex</a:t>
                      </a:r>
                      <a:endParaRPr lang="nl-NL" sz="18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nl-NL" sz="1800" dirty="0">
                          <a:solidFill>
                            <a:srgbClr val="000000"/>
                          </a:solidFill>
                          <a:effectLst/>
                        </a:rPr>
                        <a:t>Gemaakt via chemische processen; relatief </a:t>
                      </a:r>
                      <a:r>
                        <a:rPr lang="nl-NL" sz="1800" dirty="0" smtClean="0">
                          <a:solidFill>
                            <a:srgbClr val="000000"/>
                          </a:solidFill>
                          <a:effectLst/>
                        </a:rPr>
                        <a:t>eenvoudig</a:t>
                      </a:r>
                      <a:endParaRPr lang="nl-NL" sz="18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79524806"/>
                  </a:ext>
                </a:extLst>
              </a:tr>
              <a:tr h="1033534">
                <a:tc>
                  <a:txBody>
                    <a:bodyPr/>
                    <a:lstStyle/>
                    <a:p>
                      <a:pPr>
                        <a:spcAft>
                          <a:spcPts val="0"/>
                        </a:spcAft>
                      </a:pPr>
                      <a:r>
                        <a:rPr lang="nl-NL" sz="1800" dirty="0">
                          <a:solidFill>
                            <a:srgbClr val="000000"/>
                          </a:solidFill>
                          <a:effectLst/>
                        </a:rPr>
                        <a:t>Samenstelling</a:t>
                      </a:r>
                      <a:endParaRPr lang="nl-N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nl-NL" sz="1800" dirty="0">
                          <a:solidFill>
                            <a:srgbClr val="000000"/>
                          </a:solidFill>
                          <a:effectLst/>
                        </a:rPr>
                        <a:t>Kleine verschillen in werkzame stof </a:t>
                      </a:r>
                      <a:r>
                        <a:rPr lang="nl-NL" sz="1800" dirty="0" smtClean="0">
                          <a:solidFill>
                            <a:srgbClr val="000000"/>
                          </a:solidFill>
                          <a:effectLst/>
                        </a:rPr>
                        <a:t>mogelijk</a:t>
                      </a:r>
                      <a:endParaRPr lang="nl-NL" sz="18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nl-NL" sz="1800" dirty="0">
                          <a:solidFill>
                            <a:srgbClr val="000000"/>
                          </a:solidFill>
                          <a:effectLst/>
                        </a:rPr>
                        <a:t>Geen verschillen in werkzame </a:t>
                      </a:r>
                      <a:r>
                        <a:rPr lang="nl-NL" sz="1800" dirty="0" smtClean="0">
                          <a:solidFill>
                            <a:srgbClr val="000000"/>
                          </a:solidFill>
                          <a:effectLst/>
                        </a:rPr>
                        <a:t>stof </a:t>
                      </a:r>
                      <a:endParaRPr lang="nl-NL" sz="18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49147759"/>
                  </a:ext>
                </a:extLst>
              </a:tr>
            </a:tbl>
          </a:graphicData>
        </a:graphic>
      </p:graphicFrame>
    </p:spTree>
    <p:extLst>
      <p:ext uri="{BB962C8B-B14F-4D97-AF65-F5344CB8AC3E}">
        <p14:creationId xmlns:p14="http://schemas.microsoft.com/office/powerpoint/2010/main" val="339204505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Grootte en structuur (1)</a:t>
            </a:r>
            <a:endParaRPr lang="nl-NL" dirty="0"/>
          </a:p>
        </p:txBody>
      </p:sp>
      <p:pic>
        <p:nvPicPr>
          <p:cNvPr id="4" name="Afbeelding 3"/>
          <p:cNvPicPr>
            <a:picLocks noChangeAspect="1"/>
          </p:cNvPicPr>
          <p:nvPr/>
        </p:nvPicPr>
        <p:blipFill>
          <a:blip r:embed="rId3"/>
          <a:stretch>
            <a:fillRect/>
          </a:stretch>
        </p:blipFill>
        <p:spPr>
          <a:xfrm>
            <a:off x="1144904" y="1687228"/>
            <a:ext cx="9609532" cy="4201739"/>
          </a:xfrm>
          <a:prstGeom prst="rect">
            <a:avLst/>
          </a:prstGeom>
        </p:spPr>
      </p:pic>
      <p:sp>
        <p:nvSpPr>
          <p:cNvPr id="6" name="Tijdelijke aanduiding voor tekst 2"/>
          <p:cNvSpPr txBox="1">
            <a:spLocks/>
          </p:cNvSpPr>
          <p:nvPr/>
        </p:nvSpPr>
        <p:spPr>
          <a:xfrm rot="10800000" flipV="1">
            <a:off x="1144904" y="6023846"/>
            <a:ext cx="10515600" cy="315687"/>
          </a:xfrm>
          <a:prstGeom prst="rect">
            <a:avLst/>
          </a:prstGeom>
        </p:spPr>
        <p:txBody>
          <a:bodyPr/>
          <a:lstStyle>
            <a:lvl1pPr marL="228600" indent="-228600" algn="l" rtl="0" eaLnBrk="1" fontAlgn="base" hangingPunct="1">
              <a:lnSpc>
                <a:spcPct val="113000"/>
              </a:lnSpc>
              <a:spcBef>
                <a:spcPts val="1000"/>
              </a:spcBef>
              <a:spcAft>
                <a:spcPct val="0"/>
              </a:spcAft>
              <a:buClr>
                <a:srgbClr val="00AFD3"/>
              </a:buClr>
              <a:buFont typeface="Arial" panose="020B0604020202020204" pitchFamily="34" charset="0"/>
              <a:buChar char="•"/>
              <a:defRPr sz="2000" kern="1200">
                <a:solidFill>
                  <a:srgbClr val="000000"/>
                </a:solidFill>
                <a:latin typeface="+mn-lt"/>
                <a:ea typeface="+mn-ea"/>
                <a:cs typeface="+mn-cs"/>
              </a:defRPr>
            </a:lvl1pPr>
            <a:lvl2pPr marL="685800" indent="-228600" algn="l" rtl="0" eaLnBrk="1" fontAlgn="base" hangingPunct="1">
              <a:lnSpc>
                <a:spcPct val="113000"/>
              </a:lnSpc>
              <a:spcBef>
                <a:spcPts val="500"/>
              </a:spcBef>
              <a:spcAft>
                <a:spcPct val="0"/>
              </a:spcAft>
              <a:buClr>
                <a:srgbClr val="00AFD3"/>
              </a:buClr>
              <a:buFont typeface="Arial" panose="020B0604020202020204" pitchFamily="34" charset="0"/>
              <a:buChar char="•"/>
              <a:defRPr sz="2000" kern="1200">
                <a:solidFill>
                  <a:srgbClr val="000000"/>
                </a:solidFill>
                <a:latin typeface="+mn-lt"/>
                <a:ea typeface="+mn-ea"/>
                <a:cs typeface="+mn-cs"/>
              </a:defRPr>
            </a:lvl2pPr>
            <a:lvl3pPr marL="1143000" indent="-228600" algn="l" rtl="0" eaLnBrk="1" fontAlgn="base" hangingPunct="1">
              <a:lnSpc>
                <a:spcPct val="113000"/>
              </a:lnSpc>
              <a:spcBef>
                <a:spcPts val="500"/>
              </a:spcBef>
              <a:spcAft>
                <a:spcPct val="0"/>
              </a:spcAft>
              <a:buClr>
                <a:srgbClr val="00AFD3"/>
              </a:buClr>
              <a:buFont typeface="Arial" panose="020B0604020202020204" pitchFamily="34" charset="0"/>
              <a:buChar char="•"/>
              <a:defRPr sz="2000" kern="1200">
                <a:solidFill>
                  <a:srgbClr val="000000"/>
                </a:solidFill>
                <a:latin typeface="+mn-lt"/>
                <a:ea typeface="+mn-ea"/>
                <a:cs typeface="+mn-cs"/>
              </a:defRPr>
            </a:lvl3pPr>
            <a:lvl4pPr marL="1600200" indent="-228600" algn="l" rtl="0" eaLnBrk="1" fontAlgn="base" hangingPunct="1">
              <a:lnSpc>
                <a:spcPct val="113000"/>
              </a:lnSpc>
              <a:spcBef>
                <a:spcPts val="500"/>
              </a:spcBef>
              <a:spcAft>
                <a:spcPct val="0"/>
              </a:spcAft>
              <a:buClr>
                <a:srgbClr val="00AFD3"/>
              </a:buClr>
              <a:buFont typeface="Arial" panose="020B0604020202020204" pitchFamily="34" charset="0"/>
              <a:buChar char="•"/>
              <a:defRPr sz="2000" kern="1200">
                <a:solidFill>
                  <a:srgbClr val="000000"/>
                </a:solidFill>
                <a:latin typeface="+mn-lt"/>
                <a:ea typeface="+mn-ea"/>
                <a:cs typeface="+mn-cs"/>
              </a:defRPr>
            </a:lvl4pPr>
            <a:lvl5pPr marL="2057400" indent="-228600" algn="l" rtl="0" eaLnBrk="1" fontAlgn="base" hangingPunct="1">
              <a:lnSpc>
                <a:spcPct val="113000"/>
              </a:lnSpc>
              <a:spcBef>
                <a:spcPts val="500"/>
              </a:spcBef>
              <a:spcAft>
                <a:spcPct val="0"/>
              </a:spcAft>
              <a:buClr>
                <a:srgbClr val="00AFD3"/>
              </a:buClr>
              <a:buFont typeface="Arial" panose="020B0604020202020204" pitchFamily="34" charset="0"/>
              <a:buChar char="•"/>
              <a:defRPr sz="20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sz="1200" i="1" dirty="0" smtClean="0"/>
              <a:t>CBG. Antwoorden op vragen over biologische medicijnen (2018). </a:t>
            </a:r>
            <a:endParaRPr lang="nl-NL" sz="1200" i="1" dirty="0"/>
          </a:p>
        </p:txBody>
      </p:sp>
    </p:spTree>
    <p:extLst>
      <p:ext uri="{BB962C8B-B14F-4D97-AF65-F5344CB8AC3E}">
        <p14:creationId xmlns:p14="http://schemas.microsoft.com/office/powerpoint/2010/main" val="27621353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Grootte en structuur (2)</a:t>
            </a:r>
            <a:endParaRPr lang="nl-NL" dirty="0"/>
          </a:p>
        </p:txBody>
      </p:sp>
      <p:sp>
        <p:nvSpPr>
          <p:cNvPr id="3" name="Tijdelijke aanduiding voor tekst 2"/>
          <p:cNvSpPr>
            <a:spLocks noGrp="1"/>
          </p:cNvSpPr>
          <p:nvPr>
            <p:ph type="body" sz="quarter" idx="10"/>
          </p:nvPr>
        </p:nvSpPr>
        <p:spPr/>
        <p:txBody>
          <a:bodyPr/>
          <a:lstStyle/>
          <a:p>
            <a:pPr marL="0" lvl="1" indent="0">
              <a:buNone/>
            </a:pPr>
            <a:endParaRPr lang="nl-NL" dirty="0" smtClean="0"/>
          </a:p>
          <a:p>
            <a:pPr marL="0" lvl="1" indent="0">
              <a:buNone/>
            </a:pPr>
            <a:r>
              <a:rPr lang="nl-NL" dirty="0" smtClean="0"/>
              <a:t>Vooral </a:t>
            </a:r>
            <a:r>
              <a:rPr lang="nl-NL" dirty="0"/>
              <a:t>parenterale toediening (per </a:t>
            </a:r>
            <a:r>
              <a:rPr lang="nl-NL" dirty="0" smtClean="0"/>
              <a:t>injectie/infuus</a:t>
            </a:r>
            <a:r>
              <a:rPr lang="nl-NL" dirty="0"/>
              <a:t>), omdat biologische </a:t>
            </a:r>
            <a:r>
              <a:rPr lang="nl-NL" dirty="0" smtClean="0"/>
              <a:t>geneesmiddelen:</a:t>
            </a:r>
            <a:endParaRPr lang="nl-NL" dirty="0"/>
          </a:p>
          <a:p>
            <a:pPr marL="285750" lvl="1" indent="-285750"/>
            <a:endParaRPr lang="nl-NL" dirty="0" smtClean="0"/>
          </a:p>
          <a:p>
            <a:pPr marL="285750" lvl="1" indent="-285750"/>
            <a:r>
              <a:rPr lang="nl-NL" dirty="0" smtClean="0"/>
              <a:t>het </a:t>
            </a:r>
            <a:r>
              <a:rPr lang="nl-NL" dirty="0"/>
              <a:t>slijmvlies van het maagdarmstelsel niet kunnen passeren door hun grootte</a:t>
            </a:r>
          </a:p>
          <a:p>
            <a:pPr marL="285750" lvl="1" indent="-285750"/>
            <a:endParaRPr lang="nl-NL" dirty="0"/>
          </a:p>
          <a:p>
            <a:pPr marL="285750" lvl="1" indent="-285750"/>
            <a:r>
              <a:rPr lang="nl-NL" dirty="0" smtClean="0"/>
              <a:t>gevoelig </a:t>
            </a:r>
            <a:r>
              <a:rPr lang="nl-NL" dirty="0"/>
              <a:t>zijn voor afbraak in het maagdarmstelsel, door de invloeden van maagzuur en spijsverteringsenzymen</a:t>
            </a:r>
          </a:p>
          <a:p>
            <a:endParaRPr lang="nl-NL" sz="1800" dirty="0"/>
          </a:p>
        </p:txBody>
      </p:sp>
    </p:spTree>
    <p:extLst>
      <p:ext uri="{BB962C8B-B14F-4D97-AF65-F5344CB8AC3E}">
        <p14:creationId xmlns:p14="http://schemas.microsoft.com/office/powerpoint/2010/main" val="6424883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Productie van biologische geneesmiddelen</a:t>
            </a:r>
            <a:endParaRPr lang="nl-NL" dirty="0"/>
          </a:p>
        </p:txBody>
      </p:sp>
      <p:sp>
        <p:nvSpPr>
          <p:cNvPr id="3" name="Tijdelijke aanduiding voor tekst 2"/>
          <p:cNvSpPr>
            <a:spLocks noGrp="1"/>
          </p:cNvSpPr>
          <p:nvPr>
            <p:ph type="body" sz="quarter" idx="10"/>
          </p:nvPr>
        </p:nvSpPr>
        <p:spPr/>
        <p:txBody>
          <a:bodyPr/>
          <a:lstStyle/>
          <a:p>
            <a:r>
              <a:rPr lang="nl-NL" dirty="0" smtClean="0"/>
              <a:t>In levende celmateriaal (bacteriën, schimmels, dierlijke of menselijke cellen)</a:t>
            </a:r>
          </a:p>
          <a:p>
            <a:r>
              <a:rPr lang="nl-NL" dirty="0" smtClean="0"/>
              <a:t>Levende </a:t>
            </a:r>
            <a:r>
              <a:rPr lang="nl-NL" dirty="0"/>
              <a:t>cellen produceren altijd een mengsel van nauw verwante eiwitten.</a:t>
            </a:r>
          </a:p>
          <a:p>
            <a:pPr marL="0" indent="0">
              <a:buNone/>
            </a:pPr>
            <a:endParaRPr lang="nl-NL" dirty="0" smtClean="0">
              <a:sym typeface="Wingdings" panose="05000000000000000000" pitchFamily="2" charset="2"/>
            </a:endParaRPr>
          </a:p>
          <a:p>
            <a:r>
              <a:rPr lang="nl-NL" dirty="0" smtClean="0"/>
              <a:t>Verschillende partijen biologische geneesmiddelen dus niet 100% identiek</a:t>
            </a:r>
          </a:p>
          <a:p>
            <a:pPr lvl="1"/>
            <a:r>
              <a:rPr lang="nl-NL" dirty="0"/>
              <a:t>Tussen partijen van hetzelfde geneesmiddel zijn kleine variaties mogelijk. </a:t>
            </a:r>
          </a:p>
          <a:p>
            <a:pPr lvl="1"/>
            <a:r>
              <a:rPr lang="nl-NL" dirty="0"/>
              <a:t>De variaties mogen geen invloed hebben op de kwaliteit, werking en veiligheid van het biologisch geneesmiddel. </a:t>
            </a:r>
          </a:p>
          <a:p>
            <a:pPr>
              <a:buFont typeface="Wingdings" panose="05000000000000000000" pitchFamily="2" charset="2"/>
              <a:buChar char="à"/>
            </a:pPr>
            <a:endParaRPr lang="nl-NL" dirty="0"/>
          </a:p>
          <a:p>
            <a:pPr marL="0" indent="0">
              <a:buNone/>
            </a:pPr>
            <a:endParaRPr lang="nl-NL" dirty="0"/>
          </a:p>
        </p:txBody>
      </p:sp>
      <p:pic>
        <p:nvPicPr>
          <p:cNvPr id="1026" name="Picture 2" descr="Pharma Bioreacto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4267" y="4454762"/>
            <a:ext cx="3267625" cy="1836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92391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Kosten ontwikkeling biologisch geneesmiddel</a:t>
            </a:r>
            <a:endParaRPr lang="nl-NL" dirty="0"/>
          </a:p>
        </p:txBody>
      </p:sp>
      <p:sp>
        <p:nvSpPr>
          <p:cNvPr id="3" name="Tijdelijke aanduiding voor tekst 2"/>
          <p:cNvSpPr>
            <a:spLocks noGrp="1"/>
          </p:cNvSpPr>
          <p:nvPr>
            <p:ph type="body" sz="quarter" idx="10"/>
          </p:nvPr>
        </p:nvSpPr>
        <p:spPr/>
        <p:txBody>
          <a:bodyPr/>
          <a:lstStyle/>
          <a:p>
            <a:endParaRPr lang="nl-NL" dirty="0" smtClean="0"/>
          </a:p>
          <a:p>
            <a:pPr marL="0" indent="0">
              <a:buNone/>
            </a:pPr>
            <a:r>
              <a:rPr lang="nl-NL" dirty="0" smtClean="0"/>
              <a:t>Kosten liggen (veel) hoger dan bij chemische/synthetische geneesmiddelen</a:t>
            </a:r>
            <a:endParaRPr lang="nl-NL" dirty="0"/>
          </a:p>
          <a:p>
            <a:r>
              <a:rPr lang="nl-NL" dirty="0" smtClean="0"/>
              <a:t>langdurig ontwikkelproces (&gt; 10 jaar)</a:t>
            </a:r>
            <a:endParaRPr lang="nl-NL" dirty="0"/>
          </a:p>
          <a:p>
            <a:r>
              <a:rPr lang="nl-NL" dirty="0" smtClean="0"/>
              <a:t>bewerkelijke productiemethode</a:t>
            </a:r>
          </a:p>
          <a:p>
            <a:r>
              <a:rPr lang="nl-NL" dirty="0"/>
              <a:t>c</a:t>
            </a:r>
            <a:r>
              <a:rPr lang="nl-NL" dirty="0" smtClean="0"/>
              <a:t>omplex eindproduct</a:t>
            </a:r>
            <a:endParaRPr lang="nl-NL" dirty="0"/>
          </a:p>
          <a:p>
            <a:endParaRPr lang="nl-NL" dirty="0" smtClean="0"/>
          </a:p>
        </p:txBody>
      </p:sp>
      <p:pic>
        <p:nvPicPr>
          <p:cNvPr id="3074" name="Picture 2" descr="Gas en stroom kosten stijgen volgend jaar"/>
          <p:cNvPicPr>
            <a:picLocks noChangeAspect="1" noChangeArrowheads="1"/>
          </p:cNvPicPr>
          <p:nvPr/>
        </p:nvPicPr>
        <p:blipFill rotWithShape="1">
          <a:blip r:embed="rId3">
            <a:extLst>
              <a:ext uri="{28A0092B-C50C-407E-A947-70E740481C1C}">
                <a14:useLocalDpi xmlns:a14="http://schemas.microsoft.com/office/drawing/2010/main" val="0"/>
              </a:ext>
            </a:extLst>
          </a:blip>
          <a:srcRect r="17231"/>
          <a:stretch/>
        </p:blipFill>
        <p:spPr bwMode="auto">
          <a:xfrm>
            <a:off x="6239782" y="2619398"/>
            <a:ext cx="5542916" cy="3972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07409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Welke biologische geneesmiddelen kent u?</a:t>
            </a:r>
            <a:endParaRPr lang="nl-NL" dirty="0"/>
          </a:p>
        </p:txBody>
      </p:sp>
      <p:sp>
        <p:nvSpPr>
          <p:cNvPr id="3" name="Tijdelijke aanduiding voor tekst 2"/>
          <p:cNvSpPr>
            <a:spLocks noGrp="1"/>
          </p:cNvSpPr>
          <p:nvPr>
            <p:ph type="body" sz="quarter" idx="10"/>
          </p:nvPr>
        </p:nvSpPr>
        <p:spPr/>
        <p:txBody>
          <a:bodyPr/>
          <a:lstStyle/>
          <a:p>
            <a:endParaRPr lang="nl-NL"/>
          </a:p>
        </p:txBody>
      </p:sp>
    </p:spTree>
    <p:extLst>
      <p:ext uri="{BB962C8B-B14F-4D97-AF65-F5344CB8AC3E}">
        <p14:creationId xmlns:p14="http://schemas.microsoft.com/office/powerpoint/2010/main" val="14735500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Biologische geneesmiddelen: voorbeelden</a:t>
            </a:r>
            <a:endParaRPr lang="nl-NL" dirty="0"/>
          </a:p>
        </p:txBody>
      </p:sp>
      <p:sp>
        <p:nvSpPr>
          <p:cNvPr id="3" name="Tijdelijke aanduiding voor tekst 2"/>
          <p:cNvSpPr>
            <a:spLocks noGrp="1"/>
          </p:cNvSpPr>
          <p:nvPr>
            <p:ph type="body" sz="quarter" idx="10"/>
          </p:nvPr>
        </p:nvSpPr>
        <p:spPr/>
        <p:txBody>
          <a:bodyPr/>
          <a:lstStyle/>
          <a:p>
            <a:pPr marL="0" indent="0">
              <a:buNone/>
            </a:pPr>
            <a:r>
              <a:rPr lang="nl-NL" b="1" dirty="0" smtClean="0"/>
              <a:t>1</a:t>
            </a:r>
            <a:r>
              <a:rPr lang="nl-NL" b="1" dirty="0"/>
              <a:t>. Substitutieproducten (lichaamseigen stoffen)</a:t>
            </a:r>
          </a:p>
          <a:p>
            <a:pPr lvl="1"/>
            <a:r>
              <a:rPr lang="nl-NL" sz="1800" dirty="0"/>
              <a:t>E</a:t>
            </a:r>
            <a:r>
              <a:rPr lang="nl-NL" sz="1800" dirty="0" smtClean="0"/>
              <a:t>ffect is bijna </a:t>
            </a:r>
            <a:r>
              <a:rPr lang="nl-NL" sz="1800" dirty="0"/>
              <a:t>direct merkbaar en ze werken bij </a:t>
            </a:r>
            <a:r>
              <a:rPr lang="nl-NL" sz="1800" dirty="0" smtClean="0"/>
              <a:t>iedereen.</a:t>
            </a:r>
          </a:p>
          <a:p>
            <a:pPr lvl="1"/>
            <a:r>
              <a:rPr lang="nl-NL" sz="1800" dirty="0" smtClean="0"/>
              <a:t>Voorbeelden zijn insuline, </a:t>
            </a:r>
            <a:r>
              <a:rPr lang="nl-NL" sz="1800" dirty="0" err="1"/>
              <a:t>epoëtine</a:t>
            </a:r>
            <a:r>
              <a:rPr lang="nl-NL" sz="1800" dirty="0"/>
              <a:t> en </a:t>
            </a:r>
            <a:r>
              <a:rPr lang="nl-NL" sz="1800" dirty="0" err="1" smtClean="0"/>
              <a:t>filgrastim</a:t>
            </a:r>
            <a:r>
              <a:rPr lang="nl-NL" sz="1800" dirty="0" smtClean="0"/>
              <a:t>.</a:t>
            </a:r>
          </a:p>
          <a:p>
            <a:pPr lvl="1"/>
            <a:endParaRPr lang="nl-NL" sz="1000" dirty="0"/>
          </a:p>
          <a:p>
            <a:pPr marL="0" indent="0">
              <a:buNone/>
            </a:pPr>
            <a:r>
              <a:rPr lang="nl-NL" b="1" dirty="0"/>
              <a:t>2. Monoklonale antilichamen met een gedefinieerd farmacologisch effect</a:t>
            </a:r>
          </a:p>
          <a:p>
            <a:pPr lvl="1"/>
            <a:r>
              <a:rPr lang="nl-NL" sz="1800" dirty="0" smtClean="0"/>
              <a:t>Effect is merkbaar </a:t>
            </a:r>
            <a:r>
              <a:rPr lang="nl-NL" sz="1800" dirty="0"/>
              <a:t>binnen weken, maar niet bij </a:t>
            </a:r>
            <a:r>
              <a:rPr lang="nl-NL" sz="1800" dirty="0" smtClean="0"/>
              <a:t>iedereen.</a:t>
            </a:r>
            <a:endParaRPr lang="nl-NL" sz="1800" dirty="0"/>
          </a:p>
          <a:p>
            <a:pPr lvl="1"/>
            <a:r>
              <a:rPr lang="nl-NL" sz="1800" dirty="0"/>
              <a:t>Voorbeelden zijn TNF-alfablokkers (</a:t>
            </a:r>
            <a:r>
              <a:rPr lang="nl-NL" sz="1800" dirty="0" err="1"/>
              <a:t>infliximab</a:t>
            </a:r>
            <a:r>
              <a:rPr lang="nl-NL" sz="1800" dirty="0"/>
              <a:t>, </a:t>
            </a:r>
            <a:r>
              <a:rPr lang="nl-NL" sz="1800" dirty="0" err="1"/>
              <a:t>etanercept</a:t>
            </a:r>
            <a:r>
              <a:rPr lang="nl-NL" sz="1800" dirty="0"/>
              <a:t> en </a:t>
            </a:r>
            <a:r>
              <a:rPr lang="nl-NL" sz="1800" dirty="0" smtClean="0"/>
              <a:t>adalimumab).</a:t>
            </a:r>
          </a:p>
          <a:p>
            <a:pPr lvl="1"/>
            <a:endParaRPr lang="nl-NL" sz="1000" dirty="0" smtClean="0"/>
          </a:p>
          <a:p>
            <a:pPr marL="0" indent="0">
              <a:buNone/>
            </a:pPr>
            <a:r>
              <a:rPr lang="nl-NL" b="1" dirty="0" smtClean="0"/>
              <a:t>3. Oncologische en hematologische biologische geneesmiddelen</a:t>
            </a:r>
          </a:p>
          <a:p>
            <a:pPr lvl="1"/>
            <a:r>
              <a:rPr lang="nl-NL" sz="1800" dirty="0" smtClean="0"/>
              <a:t>Complexe </a:t>
            </a:r>
            <a:r>
              <a:rPr lang="nl-NL" sz="1800" dirty="0"/>
              <a:t>monoklonale eiwitten met een uitgesteld </a:t>
            </a:r>
            <a:r>
              <a:rPr lang="nl-NL" sz="1800" dirty="0" smtClean="0"/>
              <a:t>klinisch effect</a:t>
            </a:r>
            <a:r>
              <a:rPr lang="nl-NL" sz="1800" dirty="0"/>
              <a:t>. Het betreft een doelgerichte therapie, waarbij het effect een statistische kans is op </a:t>
            </a:r>
            <a:r>
              <a:rPr lang="nl-NL" sz="1800" dirty="0" smtClean="0"/>
              <a:t>de lange termijn.</a:t>
            </a:r>
          </a:p>
          <a:p>
            <a:pPr lvl="1"/>
            <a:r>
              <a:rPr lang="nl-NL" sz="1800" dirty="0" smtClean="0"/>
              <a:t>Voorbeelden </a:t>
            </a:r>
            <a:r>
              <a:rPr lang="nl-NL" sz="1800" dirty="0"/>
              <a:t>zijn </a:t>
            </a:r>
            <a:r>
              <a:rPr lang="nl-NL" sz="1800" dirty="0" err="1"/>
              <a:t>bevacizumab</a:t>
            </a:r>
            <a:r>
              <a:rPr lang="nl-NL" sz="1800" dirty="0"/>
              <a:t>, rituximab en </a:t>
            </a:r>
            <a:r>
              <a:rPr lang="nl-NL" sz="1800" dirty="0" err="1"/>
              <a:t>trastuzumab</a:t>
            </a:r>
            <a:r>
              <a:rPr lang="nl-NL" sz="1800" dirty="0"/>
              <a:t>.</a:t>
            </a:r>
          </a:p>
        </p:txBody>
      </p:sp>
    </p:spTree>
    <p:extLst>
      <p:ext uri="{BB962C8B-B14F-4D97-AF65-F5344CB8AC3E}">
        <p14:creationId xmlns:p14="http://schemas.microsoft.com/office/powerpoint/2010/main" val="671333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Programma</a:t>
            </a:r>
            <a:endParaRPr lang="nl-NL" dirty="0"/>
          </a:p>
        </p:txBody>
      </p:sp>
      <p:sp>
        <p:nvSpPr>
          <p:cNvPr id="3" name="Tijdelijke aanduiding voor tekst 2"/>
          <p:cNvSpPr>
            <a:spLocks noGrp="1"/>
          </p:cNvSpPr>
          <p:nvPr>
            <p:ph type="body" sz="quarter" idx="10"/>
          </p:nvPr>
        </p:nvSpPr>
        <p:spPr/>
        <p:txBody>
          <a:bodyPr/>
          <a:lstStyle/>
          <a:p>
            <a:pPr marL="457200" indent="-457200">
              <a:buFont typeface="+mj-lt"/>
              <a:buAutoNum type="arabicPeriod"/>
            </a:pPr>
            <a:endParaRPr lang="nl-NL" dirty="0" smtClean="0"/>
          </a:p>
          <a:p>
            <a:pPr marL="457200" indent="-457200">
              <a:buFont typeface="+mj-lt"/>
              <a:buAutoNum type="arabicPeriod"/>
            </a:pPr>
            <a:r>
              <a:rPr lang="nl-NL" dirty="0" smtClean="0"/>
              <a:t>Biologische geneesmiddelen </a:t>
            </a:r>
            <a:endParaRPr lang="nl-NL" sz="1600" dirty="0" smtClean="0"/>
          </a:p>
          <a:p>
            <a:pPr marL="457200" indent="-457200">
              <a:buFont typeface="+mj-lt"/>
              <a:buAutoNum type="arabicPeriod"/>
            </a:pPr>
            <a:r>
              <a:rPr lang="nl-NL" dirty="0" smtClean="0"/>
              <a:t>Biosimilars</a:t>
            </a:r>
            <a:endParaRPr lang="nl-NL" sz="1600" dirty="0" smtClean="0"/>
          </a:p>
          <a:p>
            <a:pPr marL="457200" indent="-457200">
              <a:buFont typeface="+mj-lt"/>
              <a:buAutoNum type="arabicPeriod"/>
            </a:pPr>
            <a:r>
              <a:rPr lang="nl-NL" dirty="0" smtClean="0"/>
              <a:t>Omzetten van of naar een biosimilar insuline</a:t>
            </a:r>
          </a:p>
        </p:txBody>
      </p:sp>
      <p:pic>
        <p:nvPicPr>
          <p:cNvPr id="4" name="Picture 3" descr="G:\Interne org\Illustraties\Istockphoto\iStock_000010591898XXLarge 7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41207" y="3982065"/>
            <a:ext cx="2712593" cy="21693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904873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Biosimilars</a:t>
            </a:r>
            <a:endParaRPr lang="nl-NL" dirty="0"/>
          </a:p>
        </p:txBody>
      </p:sp>
      <p:sp>
        <p:nvSpPr>
          <p:cNvPr id="3" name="Tijdelijke aanduiding voor tekst 2"/>
          <p:cNvSpPr>
            <a:spLocks noGrp="1"/>
          </p:cNvSpPr>
          <p:nvPr>
            <p:ph type="body" sz="quarter" idx="10"/>
          </p:nvPr>
        </p:nvSpPr>
        <p:spPr/>
        <p:txBody>
          <a:bodyPr/>
          <a:lstStyle/>
          <a:p>
            <a:endParaRPr lang="nl-NL"/>
          </a:p>
        </p:txBody>
      </p:sp>
    </p:spTree>
    <p:extLst>
      <p:ext uri="{BB962C8B-B14F-4D97-AF65-F5344CB8AC3E}">
        <p14:creationId xmlns:p14="http://schemas.microsoft.com/office/powerpoint/2010/main" val="14415174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Een inleidende vraag</a:t>
            </a:r>
            <a:endParaRPr lang="nl-NL" dirty="0"/>
          </a:p>
        </p:txBody>
      </p:sp>
      <p:sp>
        <p:nvSpPr>
          <p:cNvPr id="3" name="Tijdelijke aanduiding voor tekst 2"/>
          <p:cNvSpPr>
            <a:spLocks noGrp="1"/>
          </p:cNvSpPr>
          <p:nvPr>
            <p:ph type="body" sz="quarter" idx="10"/>
          </p:nvPr>
        </p:nvSpPr>
        <p:spPr/>
        <p:txBody>
          <a:bodyPr/>
          <a:lstStyle/>
          <a:p>
            <a:pPr marL="0" indent="0">
              <a:buNone/>
            </a:pPr>
            <a:endParaRPr lang="nl-NL" dirty="0" smtClean="0"/>
          </a:p>
          <a:p>
            <a:pPr marL="0" indent="0">
              <a:buNone/>
            </a:pPr>
            <a:r>
              <a:rPr lang="nl-NL" dirty="0" smtClean="0"/>
              <a:t>Waar denkt u aan bij biosimilars?</a:t>
            </a:r>
            <a:endParaRPr lang="nl-NL" dirty="0"/>
          </a:p>
        </p:txBody>
      </p:sp>
    </p:spTree>
    <p:extLst>
      <p:ext uri="{BB962C8B-B14F-4D97-AF65-F5344CB8AC3E}">
        <p14:creationId xmlns:p14="http://schemas.microsoft.com/office/powerpoint/2010/main" val="12880205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Identiek?</a:t>
            </a:r>
            <a:endParaRPr lang="nl-NL" dirty="0"/>
          </a:p>
        </p:txBody>
      </p:sp>
      <p:sp>
        <p:nvSpPr>
          <p:cNvPr id="3" name="Tijdelijke aanduiding voor inhoud 2"/>
          <p:cNvSpPr>
            <a:spLocks noGrp="1"/>
          </p:cNvSpPr>
          <p:nvPr>
            <p:ph sz="quarter" idx="10"/>
          </p:nvPr>
        </p:nvSpPr>
        <p:spPr/>
        <p:txBody>
          <a:bodyPr/>
          <a:lstStyle/>
          <a:p>
            <a:pPr marL="457200" indent="-457200">
              <a:buFont typeface="+mj-lt"/>
              <a:buAutoNum type="arabicPeriod"/>
            </a:pPr>
            <a:endParaRPr lang="nl-NL" dirty="0" smtClean="0"/>
          </a:p>
          <a:p>
            <a:r>
              <a:rPr lang="nl-NL" dirty="0" smtClean="0"/>
              <a:t>De werkzame stof in een biosimilar is identiek aan de werkzame stof in het referentiegeneesmiddel</a:t>
            </a:r>
          </a:p>
          <a:p>
            <a:endParaRPr lang="nl-NL" dirty="0"/>
          </a:p>
          <a:p>
            <a:pPr marL="800100" lvl="1" indent="-342900">
              <a:buFont typeface="Wingdings" panose="05000000000000000000" pitchFamily="2" charset="2"/>
              <a:buChar char="q"/>
              <a:tabLst>
                <a:tab pos="449263" algn="l"/>
              </a:tabLst>
            </a:pPr>
            <a:r>
              <a:rPr lang="nl-NL" sz="2000" dirty="0" smtClean="0">
                <a:solidFill>
                  <a:srgbClr val="000000"/>
                </a:solidFill>
              </a:rPr>
              <a:t>juist</a:t>
            </a:r>
          </a:p>
          <a:p>
            <a:pPr marL="800100" lvl="1" indent="-342900">
              <a:buFont typeface="Wingdings" panose="05000000000000000000" pitchFamily="2" charset="2"/>
              <a:buChar char="q"/>
              <a:tabLst>
                <a:tab pos="449263" algn="l"/>
              </a:tabLst>
            </a:pPr>
            <a:r>
              <a:rPr lang="nl-NL" sz="2000" dirty="0" smtClean="0">
                <a:solidFill>
                  <a:srgbClr val="000000"/>
                </a:solidFill>
              </a:rPr>
              <a:t>onjuist</a:t>
            </a:r>
            <a:endParaRPr lang="nl-NL" sz="2000" dirty="0">
              <a:solidFill>
                <a:srgbClr val="000000"/>
              </a:solidFill>
            </a:endParaRPr>
          </a:p>
          <a:p>
            <a:pPr marL="800100" lvl="1" indent="-342900">
              <a:buFont typeface="Wingdings" panose="05000000000000000000" pitchFamily="2" charset="2"/>
              <a:buChar char="q"/>
              <a:tabLst>
                <a:tab pos="449263" algn="l"/>
              </a:tabLst>
            </a:pPr>
            <a:endParaRPr lang="nl-NL" sz="2000" dirty="0" smtClean="0">
              <a:solidFill>
                <a:srgbClr val="000000"/>
              </a:solidFill>
            </a:endParaRPr>
          </a:p>
        </p:txBody>
      </p:sp>
    </p:spTree>
    <p:extLst>
      <p:ext uri="{BB962C8B-B14F-4D97-AF65-F5344CB8AC3E}">
        <p14:creationId xmlns:p14="http://schemas.microsoft.com/office/powerpoint/2010/main" val="1262479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Biosimilars</a:t>
            </a:r>
            <a:r>
              <a:rPr lang="nl-NL" dirty="0" smtClean="0"/>
              <a:t>	</a:t>
            </a:r>
            <a:endParaRPr lang="nl-NL" dirty="0"/>
          </a:p>
        </p:txBody>
      </p:sp>
      <p:sp>
        <p:nvSpPr>
          <p:cNvPr id="3" name="Tijdelijke aanduiding voor tekst 2"/>
          <p:cNvSpPr>
            <a:spLocks noGrp="1"/>
          </p:cNvSpPr>
          <p:nvPr>
            <p:ph type="body" sz="quarter" idx="10"/>
          </p:nvPr>
        </p:nvSpPr>
        <p:spPr/>
        <p:txBody>
          <a:bodyPr/>
          <a:lstStyle/>
          <a:p>
            <a:r>
              <a:rPr lang="nl-NL" dirty="0" smtClean="0"/>
              <a:t>Het referentiegeneesmiddel is het bestaande biologische geneesmiddel</a:t>
            </a:r>
          </a:p>
          <a:p>
            <a:endParaRPr lang="nl-NL" dirty="0" smtClean="0"/>
          </a:p>
          <a:p>
            <a:r>
              <a:rPr lang="nl-NL" dirty="0" smtClean="0"/>
              <a:t>Na verloop van het patent op het referentiegeneesmiddel mogen andere fabrikanten het biologische geneesmiddel namaken en verkopen.</a:t>
            </a:r>
          </a:p>
          <a:p>
            <a:endParaRPr lang="nl-NL" dirty="0"/>
          </a:p>
          <a:p>
            <a:r>
              <a:rPr lang="nl-NL" dirty="0" err="1" smtClean="0"/>
              <a:t>Biosimilar</a:t>
            </a:r>
            <a:r>
              <a:rPr lang="nl-NL" dirty="0" smtClean="0"/>
              <a:t> is vergelijkbaar, maar niet identiek. </a:t>
            </a:r>
          </a:p>
          <a:p>
            <a:pPr lvl="1"/>
            <a:r>
              <a:rPr lang="nl-NL" dirty="0" smtClean="0"/>
              <a:t>Geen verschil in kwaliteit, veiligheid en effectiviteit</a:t>
            </a:r>
          </a:p>
          <a:p>
            <a:pPr marL="0" indent="0">
              <a:buNone/>
            </a:pPr>
            <a:endParaRPr lang="nl-NL" dirty="0" smtClean="0"/>
          </a:p>
          <a:p>
            <a:r>
              <a:rPr lang="nl-NL" dirty="0" smtClean="0"/>
              <a:t>Er kunnen (kleine) verschillen zijn in: </a:t>
            </a:r>
          </a:p>
          <a:p>
            <a:pPr lvl="1"/>
            <a:r>
              <a:rPr lang="nl-NL" dirty="0" smtClean="0"/>
              <a:t>Structuur van het molecuul</a:t>
            </a:r>
          </a:p>
          <a:p>
            <a:pPr lvl="1"/>
            <a:r>
              <a:rPr lang="nl-NL" dirty="0" smtClean="0"/>
              <a:t>Device/toediensysteem</a:t>
            </a:r>
          </a:p>
          <a:p>
            <a:pPr lvl="1"/>
            <a:r>
              <a:rPr lang="nl-NL" dirty="0" smtClean="0"/>
              <a:t>Hulpstoffen</a:t>
            </a:r>
          </a:p>
          <a:p>
            <a:pPr lvl="1"/>
            <a:endParaRPr lang="nl-NL" dirty="0"/>
          </a:p>
          <a:p>
            <a:endParaRPr lang="nl-NL" dirty="0" smtClean="0"/>
          </a:p>
        </p:txBody>
      </p:sp>
    </p:spTree>
    <p:extLst>
      <p:ext uri="{BB962C8B-B14F-4D97-AF65-F5344CB8AC3E}">
        <p14:creationId xmlns:p14="http://schemas.microsoft.com/office/powerpoint/2010/main" val="35743575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Ontwikkeling biosimilars</a:t>
            </a:r>
            <a:endParaRPr lang="nl-NL" dirty="0"/>
          </a:p>
        </p:txBody>
      </p:sp>
      <p:sp>
        <p:nvSpPr>
          <p:cNvPr id="3" name="Tijdelijke aanduiding voor tekst 2"/>
          <p:cNvSpPr>
            <a:spLocks noGrp="1"/>
          </p:cNvSpPr>
          <p:nvPr>
            <p:ph type="body" sz="quarter" idx="10"/>
          </p:nvPr>
        </p:nvSpPr>
        <p:spPr/>
        <p:txBody>
          <a:bodyPr/>
          <a:lstStyle/>
          <a:p>
            <a:endParaRPr lang="nl-NL" dirty="0" smtClean="0"/>
          </a:p>
          <a:p>
            <a:r>
              <a:rPr lang="nl-NL" dirty="0" smtClean="0"/>
              <a:t>Nieuw biologisch geneesmiddel </a:t>
            </a:r>
            <a:r>
              <a:rPr lang="nl-NL" dirty="0" smtClean="0">
                <a:sym typeface="Wingdings" panose="05000000000000000000" pitchFamily="2" charset="2"/>
              </a:rPr>
              <a:t> aantonen van veiligheid en werkzaamheid</a:t>
            </a:r>
            <a:endParaRPr lang="nl-NL" dirty="0" smtClean="0"/>
          </a:p>
          <a:p>
            <a:endParaRPr lang="nl-NL" dirty="0" smtClean="0"/>
          </a:p>
          <a:p>
            <a:r>
              <a:rPr lang="nl-NL" dirty="0" smtClean="0"/>
              <a:t>Biosimilars </a:t>
            </a:r>
            <a:r>
              <a:rPr lang="nl-NL" dirty="0" smtClean="0">
                <a:sym typeface="Wingdings" panose="05000000000000000000" pitchFamily="2" charset="2"/>
              </a:rPr>
              <a:t> aantonen gelijkwaardigheid</a:t>
            </a:r>
          </a:p>
          <a:p>
            <a:endParaRPr lang="nl-NL" dirty="0">
              <a:sym typeface="Wingdings" panose="05000000000000000000" pitchFamily="2" charset="2"/>
            </a:endParaRPr>
          </a:p>
          <a:p>
            <a:pPr marL="0" indent="0">
              <a:buNone/>
            </a:pPr>
            <a:endParaRPr lang="nl-NL" dirty="0"/>
          </a:p>
        </p:txBody>
      </p:sp>
      <p:pic>
        <p:nvPicPr>
          <p:cNvPr id="4" name="Afbeelding 3"/>
          <p:cNvPicPr/>
          <p:nvPr/>
        </p:nvPicPr>
        <p:blipFill rotWithShape="1">
          <a:blip r:embed="rId3"/>
          <a:srcRect b="28249"/>
          <a:stretch/>
        </p:blipFill>
        <p:spPr bwMode="auto">
          <a:xfrm>
            <a:off x="7388943" y="3465871"/>
            <a:ext cx="3964858" cy="268550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018078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Veiligheid </a:t>
            </a:r>
            <a:r>
              <a:rPr lang="nl-NL" dirty="0" err="1" smtClean="0"/>
              <a:t>biosimilars</a:t>
            </a:r>
            <a:r>
              <a:rPr lang="nl-NL" dirty="0" smtClean="0"/>
              <a:t> (1)</a:t>
            </a:r>
            <a:endParaRPr lang="nl-NL" dirty="0"/>
          </a:p>
        </p:txBody>
      </p:sp>
      <p:sp>
        <p:nvSpPr>
          <p:cNvPr id="3" name="Tijdelijke aanduiding voor tekst 2"/>
          <p:cNvSpPr>
            <a:spLocks noGrp="1"/>
          </p:cNvSpPr>
          <p:nvPr>
            <p:ph type="body" sz="quarter" idx="10"/>
          </p:nvPr>
        </p:nvSpPr>
        <p:spPr/>
        <p:txBody>
          <a:bodyPr/>
          <a:lstStyle/>
          <a:p>
            <a:r>
              <a:rPr lang="nl-NL" dirty="0" smtClean="0"/>
              <a:t>Vergelijkbaarheid tussen biosimilar en referentiegeneesmiddel is aangetoond in laboratoriumstudies</a:t>
            </a:r>
          </a:p>
          <a:p>
            <a:endParaRPr lang="nl-NL" dirty="0"/>
          </a:p>
          <a:p>
            <a:r>
              <a:rPr lang="nl-NL" dirty="0" smtClean="0"/>
              <a:t>Biosimilar is dus hoogst waarschijnlijk even veilig als referentiegeneesmiddel</a:t>
            </a:r>
          </a:p>
          <a:p>
            <a:endParaRPr lang="nl-NL" dirty="0"/>
          </a:p>
          <a:p>
            <a:r>
              <a:rPr lang="nl-NL" dirty="0" smtClean="0"/>
              <a:t>Gedurende eerste jaren van markttoetreding extra controles en monitoring</a:t>
            </a:r>
            <a:endParaRPr lang="nl-NL" dirty="0"/>
          </a:p>
        </p:txBody>
      </p:sp>
    </p:spTree>
    <p:extLst>
      <p:ext uri="{BB962C8B-B14F-4D97-AF65-F5344CB8AC3E}">
        <p14:creationId xmlns:p14="http://schemas.microsoft.com/office/powerpoint/2010/main" val="140377811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Veiligheid </a:t>
            </a:r>
            <a:r>
              <a:rPr lang="nl-NL" dirty="0" err="1" smtClean="0"/>
              <a:t>biosimilars</a:t>
            </a:r>
            <a:r>
              <a:rPr lang="nl-NL" dirty="0" smtClean="0"/>
              <a:t> (2)</a:t>
            </a:r>
            <a:endParaRPr lang="nl-NL" dirty="0"/>
          </a:p>
        </p:txBody>
      </p:sp>
      <p:graphicFrame>
        <p:nvGraphicFramePr>
          <p:cNvPr id="5" name="Diagram 4"/>
          <p:cNvGraphicFramePr/>
          <p:nvPr>
            <p:extLst>
              <p:ext uri="{D42A27DB-BD31-4B8C-83A1-F6EECF244321}">
                <p14:modId xmlns:p14="http://schemas.microsoft.com/office/powerpoint/2010/main" val="2268278705"/>
              </p:ext>
            </p:extLst>
          </p:nvPr>
        </p:nvGraphicFramePr>
        <p:xfrm>
          <a:off x="1357222" y="1701864"/>
          <a:ext cx="9261566" cy="47750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2459536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Verschil in bijwerkingen?</a:t>
            </a:r>
            <a:endParaRPr lang="nl-NL" dirty="0"/>
          </a:p>
        </p:txBody>
      </p:sp>
      <p:sp>
        <p:nvSpPr>
          <p:cNvPr id="3" name="Tijdelijke aanduiding voor tekst 2"/>
          <p:cNvSpPr>
            <a:spLocks noGrp="1"/>
          </p:cNvSpPr>
          <p:nvPr>
            <p:ph type="body" sz="quarter" idx="10"/>
          </p:nvPr>
        </p:nvSpPr>
        <p:spPr/>
        <p:txBody>
          <a:bodyPr/>
          <a:lstStyle/>
          <a:p>
            <a:pPr marL="0" indent="0">
              <a:buNone/>
            </a:pPr>
            <a:endParaRPr lang="nl-NL" dirty="0" smtClean="0"/>
          </a:p>
          <a:p>
            <a:pPr marL="0" indent="0">
              <a:buNone/>
            </a:pPr>
            <a:r>
              <a:rPr lang="nl-NL" dirty="0" smtClean="0"/>
              <a:t>Bij aangetoonde gelijkwaardigheid tussen biosimilar en referentiegeneesmiddel:</a:t>
            </a:r>
          </a:p>
          <a:p>
            <a:endParaRPr lang="nl-NL" dirty="0" smtClean="0"/>
          </a:p>
          <a:p>
            <a:r>
              <a:rPr lang="nl-NL" dirty="0" smtClean="0"/>
              <a:t>geen verschil in bijwerkingen te verwachten </a:t>
            </a:r>
          </a:p>
          <a:p>
            <a:endParaRPr lang="nl-NL" dirty="0" smtClean="0"/>
          </a:p>
          <a:p>
            <a:r>
              <a:rPr lang="nl-NL" dirty="0" smtClean="0"/>
              <a:t>geen verschil in risico op ongewenste immuunrespons/overgevoeligheid</a:t>
            </a:r>
          </a:p>
          <a:p>
            <a:endParaRPr lang="nl-NL" dirty="0"/>
          </a:p>
        </p:txBody>
      </p:sp>
    </p:spTree>
    <p:extLst>
      <p:ext uri="{BB962C8B-B14F-4D97-AF65-F5344CB8AC3E}">
        <p14:creationId xmlns:p14="http://schemas.microsoft.com/office/powerpoint/2010/main" val="5245657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Effect introductie biosimilars (1)</a:t>
            </a:r>
            <a:endParaRPr lang="nl-NL" dirty="0"/>
          </a:p>
        </p:txBody>
      </p:sp>
      <p:sp>
        <p:nvSpPr>
          <p:cNvPr id="3" name="Tijdelijke aanduiding voor tekst 2"/>
          <p:cNvSpPr>
            <a:spLocks noGrp="1"/>
          </p:cNvSpPr>
          <p:nvPr>
            <p:ph type="body" sz="quarter" idx="10"/>
          </p:nvPr>
        </p:nvSpPr>
        <p:spPr/>
        <p:txBody>
          <a:bodyPr/>
          <a:lstStyle/>
          <a:p>
            <a:endParaRPr lang="nl-NL" dirty="0" smtClean="0"/>
          </a:p>
          <a:p>
            <a:r>
              <a:rPr lang="nl-NL" dirty="0" smtClean="0"/>
              <a:t>Kosten dalen van </a:t>
            </a:r>
            <a:r>
              <a:rPr lang="nl-NL" dirty="0" err="1" smtClean="0"/>
              <a:t>biosimilar</a:t>
            </a:r>
            <a:r>
              <a:rPr lang="nl-NL" dirty="0" smtClean="0"/>
              <a:t> en referentiegeneesmiddel</a:t>
            </a:r>
          </a:p>
          <a:p>
            <a:endParaRPr lang="nl-NL" dirty="0"/>
          </a:p>
          <a:p>
            <a:r>
              <a:rPr lang="nl-NL" dirty="0" smtClean="0"/>
              <a:t>Kosten dalen van vergelijkbare middelen in dezelfde groep</a:t>
            </a:r>
          </a:p>
          <a:p>
            <a:endParaRPr lang="nl-NL" dirty="0"/>
          </a:p>
          <a:p>
            <a:r>
              <a:rPr lang="nl-NL" dirty="0" smtClean="0"/>
              <a:t>Meer patiënten kunnen behandeld worden, zonder verlies aan geneesmiddel-kwaliteit</a:t>
            </a:r>
          </a:p>
          <a:p>
            <a:endParaRPr lang="nl-NL" dirty="0"/>
          </a:p>
          <a:p>
            <a:endParaRPr lang="nl-NL" dirty="0"/>
          </a:p>
        </p:txBody>
      </p:sp>
      <p:pic>
        <p:nvPicPr>
          <p:cNvPr id="3074" name="Picture 2" descr="People ic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9949" y="4542020"/>
            <a:ext cx="2121108" cy="2121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602144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Effect introductie biosimilars (2)</a:t>
            </a:r>
            <a:endParaRPr lang="nl-NL" dirty="0"/>
          </a:p>
        </p:txBody>
      </p:sp>
      <p:graphicFrame>
        <p:nvGraphicFramePr>
          <p:cNvPr id="4" name="Diagram 3"/>
          <p:cNvGraphicFramePr/>
          <p:nvPr>
            <p:extLst>
              <p:ext uri="{D42A27DB-BD31-4B8C-83A1-F6EECF244321}">
                <p14:modId xmlns:p14="http://schemas.microsoft.com/office/powerpoint/2010/main" val="3198834903"/>
              </p:ext>
            </p:extLst>
          </p:nvPr>
        </p:nvGraphicFramePr>
        <p:xfrm>
          <a:off x="1005841" y="1480866"/>
          <a:ext cx="10073640" cy="47750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1491177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38200" y="655491"/>
            <a:ext cx="9987116" cy="581171"/>
          </a:xfrm>
        </p:spPr>
        <p:txBody>
          <a:bodyPr/>
          <a:lstStyle/>
          <a:p>
            <a:r>
              <a:rPr lang="nl-NL" dirty="0" smtClean="0"/>
              <a:t>Geregistreerde biosimilars door EMA</a:t>
            </a:r>
            <a:endParaRPr lang="nl-NL" dirty="0"/>
          </a:p>
        </p:txBody>
      </p:sp>
      <p:pic>
        <p:nvPicPr>
          <p:cNvPr id="4" name="Afbeelding 3"/>
          <p:cNvPicPr>
            <a:picLocks noChangeAspect="1"/>
          </p:cNvPicPr>
          <p:nvPr/>
        </p:nvPicPr>
        <p:blipFill>
          <a:blip r:embed="rId3"/>
          <a:stretch>
            <a:fillRect/>
          </a:stretch>
        </p:blipFill>
        <p:spPr>
          <a:xfrm>
            <a:off x="838200" y="1195896"/>
            <a:ext cx="6435214" cy="5557329"/>
          </a:xfrm>
          <a:prstGeom prst="rect">
            <a:avLst/>
          </a:prstGeom>
        </p:spPr>
      </p:pic>
      <p:sp>
        <p:nvSpPr>
          <p:cNvPr id="3" name="Tijdelijke aanduiding voor tekst 2"/>
          <p:cNvSpPr>
            <a:spLocks noGrp="1"/>
          </p:cNvSpPr>
          <p:nvPr>
            <p:ph type="body" sz="quarter" idx="10"/>
          </p:nvPr>
        </p:nvSpPr>
        <p:spPr>
          <a:xfrm>
            <a:off x="8018206" y="6251780"/>
            <a:ext cx="4173794" cy="501445"/>
          </a:xfrm>
        </p:spPr>
        <p:txBody>
          <a:bodyPr/>
          <a:lstStyle/>
          <a:p>
            <a:pPr marL="0" indent="0">
              <a:buNone/>
            </a:pPr>
            <a:r>
              <a:rPr lang="nl-NL" sz="1400" i="1" dirty="0" smtClean="0"/>
              <a:t>Bron: Initiatiefgroep Biosimilars Nederland (okt 2020)</a:t>
            </a:r>
            <a:endParaRPr lang="nl-NL" sz="1400" i="1" dirty="0"/>
          </a:p>
        </p:txBody>
      </p:sp>
    </p:spTree>
    <p:extLst>
      <p:ext uri="{BB962C8B-B14F-4D97-AF65-F5344CB8AC3E}">
        <p14:creationId xmlns:p14="http://schemas.microsoft.com/office/powerpoint/2010/main" val="71426259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Biosimilars in de eerste lijn</a:t>
            </a:r>
            <a:endParaRPr lang="nl-NL" dirty="0"/>
          </a:p>
        </p:txBody>
      </p:sp>
      <p:graphicFrame>
        <p:nvGraphicFramePr>
          <p:cNvPr id="4" name="Tabel 3"/>
          <p:cNvGraphicFramePr>
            <a:graphicFrameLocks noGrp="1"/>
          </p:cNvGraphicFramePr>
          <p:nvPr>
            <p:extLst>
              <p:ext uri="{D42A27DB-BD31-4B8C-83A1-F6EECF244321}">
                <p14:modId xmlns:p14="http://schemas.microsoft.com/office/powerpoint/2010/main" val="2091373693"/>
              </p:ext>
            </p:extLst>
          </p:nvPr>
        </p:nvGraphicFramePr>
        <p:xfrm>
          <a:off x="838200" y="1737303"/>
          <a:ext cx="9618406" cy="3171340"/>
        </p:xfrm>
        <a:graphic>
          <a:graphicData uri="http://schemas.openxmlformats.org/drawingml/2006/table">
            <a:tbl>
              <a:tblPr firstRow="1" bandRow="1">
                <a:tableStyleId>{5C22544A-7EE6-4342-B048-85BDC9FD1C3A}</a:tableStyleId>
              </a:tblPr>
              <a:tblGrid>
                <a:gridCol w="4809203">
                  <a:extLst>
                    <a:ext uri="{9D8B030D-6E8A-4147-A177-3AD203B41FA5}">
                      <a16:colId xmlns:a16="http://schemas.microsoft.com/office/drawing/2014/main" val="2771955110"/>
                    </a:ext>
                  </a:extLst>
                </a:gridCol>
                <a:gridCol w="4809203">
                  <a:extLst>
                    <a:ext uri="{9D8B030D-6E8A-4147-A177-3AD203B41FA5}">
                      <a16:colId xmlns:a16="http://schemas.microsoft.com/office/drawing/2014/main" val="2212578196"/>
                    </a:ext>
                  </a:extLst>
                </a:gridCol>
              </a:tblGrid>
              <a:tr h="529657">
                <a:tc>
                  <a:txBody>
                    <a:bodyPr/>
                    <a:lstStyle/>
                    <a:p>
                      <a:r>
                        <a:rPr lang="nl-NL" dirty="0" smtClean="0"/>
                        <a:t>Aandoening</a:t>
                      </a:r>
                      <a:endParaRPr lang="nl-NL" dirty="0"/>
                    </a:p>
                  </a:txBody>
                  <a:tcPr/>
                </a:tc>
                <a:tc>
                  <a:txBody>
                    <a:bodyPr/>
                    <a:lstStyle/>
                    <a:p>
                      <a:r>
                        <a:rPr lang="nl-NL" dirty="0" smtClean="0"/>
                        <a:t>Biosimilar</a:t>
                      </a:r>
                      <a:r>
                        <a:rPr lang="nl-NL" baseline="0" dirty="0" smtClean="0"/>
                        <a:t> beschikbaar</a:t>
                      </a:r>
                      <a:endParaRPr lang="nl-NL" dirty="0"/>
                    </a:p>
                  </a:txBody>
                  <a:tcPr/>
                </a:tc>
                <a:extLst>
                  <a:ext uri="{0D108BD9-81ED-4DB2-BD59-A6C34878D82A}">
                    <a16:rowId xmlns:a16="http://schemas.microsoft.com/office/drawing/2014/main" val="453093692"/>
                  </a:ext>
                </a:extLst>
              </a:tr>
              <a:tr h="529657">
                <a:tc>
                  <a:txBody>
                    <a:bodyPr/>
                    <a:lstStyle/>
                    <a:p>
                      <a:r>
                        <a:rPr lang="nl-NL" dirty="0" smtClean="0"/>
                        <a:t>Anemie</a:t>
                      </a:r>
                      <a:endParaRPr lang="nl-N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err="1" smtClean="0"/>
                        <a:t>epoëtine</a:t>
                      </a:r>
                      <a:r>
                        <a:rPr lang="nl-NL" dirty="0" smtClean="0"/>
                        <a:t> alfa</a:t>
                      </a:r>
                    </a:p>
                  </a:txBody>
                  <a:tcPr/>
                </a:tc>
                <a:extLst>
                  <a:ext uri="{0D108BD9-81ED-4DB2-BD59-A6C34878D82A}">
                    <a16:rowId xmlns:a16="http://schemas.microsoft.com/office/drawing/2014/main" val="1811114724"/>
                  </a:ext>
                </a:extLst>
              </a:tr>
              <a:tr h="1052712">
                <a:tc>
                  <a:txBody>
                    <a:bodyPr/>
                    <a:lstStyle/>
                    <a:p>
                      <a:r>
                        <a:rPr lang="nl-NL" b="1" dirty="0" smtClean="0"/>
                        <a:t>Diabetes mellitus</a:t>
                      </a:r>
                      <a:endParaRPr lang="nl-NL" b="1" dirty="0"/>
                    </a:p>
                  </a:txBody>
                  <a:tcPr/>
                </a:tc>
                <a:tc>
                  <a:txBody>
                    <a:bodyPr/>
                    <a:lstStyle/>
                    <a:p>
                      <a:r>
                        <a:rPr lang="nl-NL" b="1" dirty="0" smtClean="0"/>
                        <a:t>insuline aspart</a:t>
                      </a:r>
                    </a:p>
                    <a:p>
                      <a:r>
                        <a:rPr lang="nl-NL" b="1" dirty="0" smtClean="0"/>
                        <a:t>insuline glargine</a:t>
                      </a:r>
                    </a:p>
                    <a:p>
                      <a:r>
                        <a:rPr lang="nl-NL" b="1" dirty="0" smtClean="0"/>
                        <a:t>insuline lispro</a:t>
                      </a:r>
                      <a:endParaRPr lang="nl-NL" b="1" dirty="0"/>
                    </a:p>
                  </a:txBody>
                  <a:tcPr/>
                </a:tc>
                <a:extLst>
                  <a:ext uri="{0D108BD9-81ED-4DB2-BD59-A6C34878D82A}">
                    <a16:rowId xmlns:a16="http://schemas.microsoft.com/office/drawing/2014/main" val="2459653243"/>
                  </a:ext>
                </a:extLst>
              </a:tr>
              <a:tr h="529657">
                <a:tc>
                  <a:txBody>
                    <a:bodyPr/>
                    <a:lstStyle/>
                    <a:p>
                      <a:r>
                        <a:rPr lang="nl-NL" dirty="0" smtClean="0"/>
                        <a:t>Osteoporose</a:t>
                      </a:r>
                      <a:endParaRPr lang="nl-NL" dirty="0"/>
                    </a:p>
                  </a:txBody>
                  <a:tcPr/>
                </a:tc>
                <a:tc>
                  <a:txBody>
                    <a:bodyPr/>
                    <a:lstStyle/>
                    <a:p>
                      <a:r>
                        <a:rPr lang="nl-NL" dirty="0" err="1" smtClean="0"/>
                        <a:t>teripatide</a:t>
                      </a:r>
                      <a:endParaRPr lang="nl-NL" dirty="0"/>
                    </a:p>
                  </a:txBody>
                  <a:tcPr/>
                </a:tc>
                <a:extLst>
                  <a:ext uri="{0D108BD9-81ED-4DB2-BD59-A6C34878D82A}">
                    <a16:rowId xmlns:a16="http://schemas.microsoft.com/office/drawing/2014/main" val="2332114126"/>
                  </a:ext>
                </a:extLst>
              </a:tr>
              <a:tr h="529657">
                <a:tc>
                  <a:txBody>
                    <a:bodyPr/>
                    <a:lstStyle/>
                    <a:p>
                      <a:r>
                        <a:rPr lang="nl-NL" dirty="0" smtClean="0"/>
                        <a:t>Trombose profylaxe</a:t>
                      </a:r>
                      <a:endParaRPr lang="nl-N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err="1" smtClean="0"/>
                        <a:t>enoxaparine</a:t>
                      </a:r>
                      <a:endParaRPr lang="nl-NL" dirty="0" smtClean="0"/>
                    </a:p>
                  </a:txBody>
                  <a:tcPr/>
                </a:tc>
                <a:extLst>
                  <a:ext uri="{0D108BD9-81ED-4DB2-BD59-A6C34878D82A}">
                    <a16:rowId xmlns:a16="http://schemas.microsoft.com/office/drawing/2014/main" val="1657166436"/>
                  </a:ext>
                </a:extLst>
              </a:tr>
            </a:tbl>
          </a:graphicData>
        </a:graphic>
      </p:graphicFrame>
    </p:spTree>
    <p:extLst>
      <p:ext uri="{BB962C8B-B14F-4D97-AF65-F5344CB8AC3E}">
        <p14:creationId xmlns:p14="http://schemas.microsoft.com/office/powerpoint/2010/main" val="144202600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Programma</a:t>
            </a:r>
            <a:endParaRPr lang="nl-NL" dirty="0"/>
          </a:p>
        </p:txBody>
      </p:sp>
      <p:sp>
        <p:nvSpPr>
          <p:cNvPr id="3" name="Tijdelijke aanduiding voor tekst 2"/>
          <p:cNvSpPr>
            <a:spLocks noGrp="1"/>
          </p:cNvSpPr>
          <p:nvPr>
            <p:ph type="body" sz="quarter" idx="10"/>
          </p:nvPr>
        </p:nvSpPr>
        <p:spPr/>
        <p:txBody>
          <a:bodyPr/>
          <a:lstStyle/>
          <a:p>
            <a:pPr marL="457200" indent="-457200">
              <a:buFont typeface="+mj-lt"/>
              <a:buAutoNum type="arabicPeriod"/>
            </a:pPr>
            <a:endParaRPr lang="nl-NL" dirty="0" smtClean="0"/>
          </a:p>
          <a:p>
            <a:pPr marL="457200" indent="-457200">
              <a:buFont typeface="+mj-lt"/>
              <a:buAutoNum type="arabicPeriod"/>
            </a:pPr>
            <a:r>
              <a:rPr lang="nl-NL" dirty="0" smtClean="0"/>
              <a:t>Biologische geneesmiddelen </a:t>
            </a:r>
            <a:endParaRPr lang="nl-NL" sz="1600" dirty="0" smtClean="0"/>
          </a:p>
          <a:p>
            <a:pPr marL="457200" indent="-457200">
              <a:buFont typeface="+mj-lt"/>
              <a:buAutoNum type="arabicPeriod"/>
            </a:pPr>
            <a:r>
              <a:rPr lang="nl-NL" dirty="0" smtClean="0"/>
              <a:t>Biosimilars</a:t>
            </a:r>
            <a:endParaRPr lang="nl-NL" sz="1600" dirty="0" smtClean="0"/>
          </a:p>
          <a:p>
            <a:pPr marL="457200" indent="-457200">
              <a:buFont typeface="+mj-lt"/>
              <a:buAutoNum type="arabicPeriod"/>
            </a:pPr>
            <a:r>
              <a:rPr lang="nl-NL" dirty="0" smtClean="0"/>
              <a:t>Omzetten van of naar een biosimilar insuline</a:t>
            </a:r>
          </a:p>
        </p:txBody>
      </p:sp>
      <p:pic>
        <p:nvPicPr>
          <p:cNvPr id="4" name="Picture 3" descr="G:\Interne org\Illustraties\Istockphoto\iStock_000010591898XXLarge 7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41207" y="3982065"/>
            <a:ext cx="2712593" cy="21693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05857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Omzetten van of naar een </a:t>
            </a:r>
            <a:r>
              <a:rPr lang="nl-NL" dirty="0" err="1" smtClean="0"/>
              <a:t>biosimilar</a:t>
            </a:r>
            <a:r>
              <a:rPr lang="nl-NL" dirty="0" smtClean="0"/>
              <a:t> insuline</a:t>
            </a:r>
            <a:endParaRPr lang="nl-NL" dirty="0"/>
          </a:p>
        </p:txBody>
      </p:sp>
      <p:pic>
        <p:nvPicPr>
          <p:cNvPr id="4" name="Afbeelding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9596" y="739709"/>
            <a:ext cx="2490018" cy="2476735"/>
          </a:xfrm>
          <a:prstGeom prst="rect">
            <a:avLst/>
          </a:prstGeom>
        </p:spPr>
      </p:pic>
    </p:spTree>
    <p:extLst>
      <p:ext uri="{BB962C8B-B14F-4D97-AF65-F5344CB8AC3E}">
        <p14:creationId xmlns:p14="http://schemas.microsoft.com/office/powerpoint/2010/main" val="115042109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Effecten introductie biosimilar insulines</a:t>
            </a:r>
            <a:endParaRPr lang="nl-NL" dirty="0"/>
          </a:p>
        </p:txBody>
      </p:sp>
      <p:sp>
        <p:nvSpPr>
          <p:cNvPr id="3" name="Tijdelijke aanduiding voor tekst 2"/>
          <p:cNvSpPr>
            <a:spLocks noGrp="1"/>
          </p:cNvSpPr>
          <p:nvPr>
            <p:ph type="body" sz="quarter" idx="10"/>
          </p:nvPr>
        </p:nvSpPr>
        <p:spPr/>
        <p:txBody>
          <a:bodyPr/>
          <a:lstStyle/>
          <a:p>
            <a:pPr marL="0" indent="0">
              <a:buNone/>
            </a:pPr>
            <a:r>
              <a:rPr lang="nl-NL" dirty="0" smtClean="0"/>
              <a:t>Zorgverzekeraars maken voorkeursbeleid:</a:t>
            </a:r>
          </a:p>
          <a:p>
            <a:r>
              <a:rPr lang="nl-NL" dirty="0" smtClean="0"/>
              <a:t>kostenbesparing</a:t>
            </a:r>
          </a:p>
          <a:p>
            <a:r>
              <a:rPr lang="nl-NL" dirty="0"/>
              <a:t>l</a:t>
            </a:r>
            <a:r>
              <a:rPr lang="nl-NL" dirty="0" smtClean="0"/>
              <a:t>evergarantie</a:t>
            </a:r>
          </a:p>
          <a:p>
            <a:r>
              <a:rPr lang="nl-NL" dirty="0" smtClean="0"/>
              <a:t>zorg voor de toekomst</a:t>
            </a:r>
          </a:p>
          <a:p>
            <a:endParaRPr lang="nl-NL" dirty="0" smtClean="0"/>
          </a:p>
          <a:p>
            <a:pPr marL="0" indent="0">
              <a:buNone/>
            </a:pPr>
            <a:r>
              <a:rPr lang="nl-NL" dirty="0" smtClean="0"/>
              <a:t>Maar ook:</a:t>
            </a:r>
          </a:p>
          <a:p>
            <a:r>
              <a:rPr lang="nl-NL" dirty="0"/>
              <a:t>u</a:t>
            </a:r>
            <a:r>
              <a:rPr lang="nl-NL" dirty="0" smtClean="0"/>
              <a:t>itbreiding preferentiebeleid</a:t>
            </a:r>
          </a:p>
          <a:p>
            <a:r>
              <a:rPr lang="nl-NL" dirty="0"/>
              <a:t>p</a:t>
            </a:r>
            <a:r>
              <a:rPr lang="nl-NL" dirty="0" smtClean="0"/>
              <a:t>atiënten omzetten van of naar een biosimilar insuline</a:t>
            </a:r>
          </a:p>
          <a:p>
            <a:pPr lvl="1"/>
            <a:endParaRPr lang="nl-NL" dirty="0" smtClean="0"/>
          </a:p>
          <a:p>
            <a:pPr lvl="1"/>
            <a:endParaRPr lang="nl-NL" dirty="0" smtClean="0"/>
          </a:p>
          <a:p>
            <a:pPr lvl="1"/>
            <a:endParaRPr lang="nl-NL" dirty="0"/>
          </a:p>
          <a:p>
            <a:pPr marL="457200" lvl="1" indent="0">
              <a:buNone/>
            </a:pPr>
            <a:endParaRPr lang="nl-NL" dirty="0"/>
          </a:p>
        </p:txBody>
      </p:sp>
      <p:pic>
        <p:nvPicPr>
          <p:cNvPr id="6" name="Afbeelding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21496" y="2265014"/>
            <a:ext cx="2432304" cy="2997708"/>
          </a:xfrm>
          <a:prstGeom prst="rect">
            <a:avLst/>
          </a:prstGeom>
        </p:spPr>
      </p:pic>
    </p:spTree>
    <p:extLst>
      <p:ext uri="{BB962C8B-B14F-4D97-AF65-F5344CB8AC3E}">
        <p14:creationId xmlns:p14="http://schemas.microsoft.com/office/powerpoint/2010/main" val="53379234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Preferentiebeleid insulines</a:t>
            </a:r>
            <a:endParaRPr lang="nl-NL" dirty="0"/>
          </a:p>
        </p:txBody>
      </p:sp>
      <p:sp>
        <p:nvSpPr>
          <p:cNvPr id="3" name="Tijdelijke aanduiding voor tekst 2"/>
          <p:cNvSpPr>
            <a:spLocks noGrp="1"/>
          </p:cNvSpPr>
          <p:nvPr>
            <p:ph type="body" sz="quarter" idx="10"/>
          </p:nvPr>
        </p:nvSpPr>
        <p:spPr>
          <a:xfrm>
            <a:off x="838200" y="1376363"/>
            <a:ext cx="10515600" cy="5289908"/>
          </a:xfrm>
        </p:spPr>
        <p:txBody>
          <a:bodyPr/>
          <a:lstStyle/>
          <a:p>
            <a:r>
              <a:rPr lang="nl-NL" dirty="0" smtClean="0"/>
              <a:t>Tot </a:t>
            </a:r>
            <a:r>
              <a:rPr lang="nl-NL" dirty="0"/>
              <a:t>2021</a:t>
            </a:r>
          </a:p>
          <a:p>
            <a:pPr lvl="1"/>
            <a:r>
              <a:rPr lang="nl-NL" dirty="0"/>
              <a:t>alleen preferentiebeleid op insuline glargine</a:t>
            </a:r>
          </a:p>
          <a:p>
            <a:pPr lvl="1"/>
            <a:r>
              <a:rPr lang="nl-NL" dirty="0"/>
              <a:t>niet </a:t>
            </a:r>
            <a:r>
              <a:rPr lang="nl-NL" dirty="0" smtClean="0"/>
              <a:t>alle zorgverzekeraars voeren preferentiebeleid</a:t>
            </a:r>
            <a:endParaRPr lang="nl-NL" dirty="0"/>
          </a:p>
          <a:p>
            <a:endParaRPr lang="nl-NL" dirty="0"/>
          </a:p>
          <a:p>
            <a:r>
              <a:rPr lang="nl-NL" dirty="0"/>
              <a:t>Per 1-1-2021</a:t>
            </a:r>
          </a:p>
          <a:p>
            <a:pPr lvl="1"/>
            <a:r>
              <a:rPr lang="nl-NL" dirty="0"/>
              <a:t>u</a:t>
            </a:r>
            <a:r>
              <a:rPr lang="nl-NL" dirty="0" smtClean="0"/>
              <a:t>itbreiding preferentiebeleid</a:t>
            </a:r>
          </a:p>
          <a:p>
            <a:pPr lvl="2"/>
            <a:r>
              <a:rPr lang="nl-NL" dirty="0" smtClean="0"/>
              <a:t>insuline aspart</a:t>
            </a:r>
          </a:p>
          <a:p>
            <a:pPr lvl="2"/>
            <a:r>
              <a:rPr lang="nl-NL" dirty="0"/>
              <a:t>i</a:t>
            </a:r>
            <a:r>
              <a:rPr lang="nl-NL" dirty="0" smtClean="0"/>
              <a:t>nsuline glargine</a:t>
            </a:r>
          </a:p>
          <a:p>
            <a:pPr lvl="2"/>
            <a:r>
              <a:rPr lang="nl-NL" dirty="0"/>
              <a:t>i</a:t>
            </a:r>
            <a:r>
              <a:rPr lang="nl-NL" dirty="0" smtClean="0"/>
              <a:t>nsuline lispro</a:t>
            </a:r>
          </a:p>
          <a:p>
            <a:pPr lvl="2"/>
            <a:r>
              <a:rPr lang="nl-NL" dirty="0" smtClean="0"/>
              <a:t>NPH-insuline</a:t>
            </a:r>
          </a:p>
          <a:p>
            <a:pPr lvl="1"/>
            <a:r>
              <a:rPr lang="nl-NL" dirty="0" smtClean="0"/>
              <a:t>veel zorgverzekeraars voeren preferentiebeleid</a:t>
            </a:r>
          </a:p>
          <a:p>
            <a:pPr lvl="1"/>
            <a:r>
              <a:rPr lang="nl-NL" dirty="0"/>
              <a:t>b</a:t>
            </a:r>
            <a:r>
              <a:rPr lang="nl-NL" dirty="0" smtClean="0"/>
              <a:t>eleid per zorgverzekeraar is anders</a:t>
            </a:r>
            <a:endParaRPr lang="nl-NL" dirty="0"/>
          </a:p>
          <a:p>
            <a:endParaRPr lang="nl-NL" dirty="0"/>
          </a:p>
        </p:txBody>
      </p:sp>
      <p:pic>
        <p:nvPicPr>
          <p:cNvPr id="4" name="Afbeelding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5380" y="2763872"/>
            <a:ext cx="3963924" cy="3336036"/>
          </a:xfrm>
          <a:prstGeom prst="rect">
            <a:avLst/>
          </a:prstGeom>
        </p:spPr>
      </p:pic>
    </p:spTree>
    <p:extLst>
      <p:ext uri="{BB962C8B-B14F-4D97-AF65-F5344CB8AC3E}">
        <p14:creationId xmlns:p14="http://schemas.microsoft.com/office/powerpoint/2010/main" val="98067885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Preferentiebeleid insuline </a:t>
            </a:r>
            <a:r>
              <a:rPr lang="nl-NL" dirty="0" err="1" smtClean="0"/>
              <a:t>glargine</a:t>
            </a:r>
            <a:r>
              <a:rPr lang="nl-NL" dirty="0" smtClean="0"/>
              <a:t> 2021</a:t>
            </a:r>
            <a:endParaRPr lang="nl-NL" dirty="0"/>
          </a:p>
        </p:txBody>
      </p:sp>
      <p:pic>
        <p:nvPicPr>
          <p:cNvPr id="4" name="Tijdelijke aanduiding voor inhoud 3"/>
          <p:cNvPicPr>
            <a:picLocks noGrp="1" noChangeAspect="1"/>
          </p:cNvPicPr>
          <p:nvPr>
            <p:ph sz="quarter" idx="10"/>
          </p:nvPr>
        </p:nvPicPr>
        <p:blipFill>
          <a:blip r:embed="rId2"/>
          <a:stretch>
            <a:fillRect/>
          </a:stretch>
        </p:blipFill>
        <p:spPr>
          <a:xfrm>
            <a:off x="996530" y="1236663"/>
            <a:ext cx="9776977" cy="4956116"/>
          </a:xfrm>
          <a:prstGeom prst="rect">
            <a:avLst/>
          </a:prstGeom>
        </p:spPr>
      </p:pic>
      <p:sp>
        <p:nvSpPr>
          <p:cNvPr id="5" name="Tekstvak 4"/>
          <p:cNvSpPr txBox="1"/>
          <p:nvPr/>
        </p:nvSpPr>
        <p:spPr>
          <a:xfrm>
            <a:off x="8850923" y="6295292"/>
            <a:ext cx="3186357" cy="338554"/>
          </a:xfrm>
          <a:prstGeom prst="rect">
            <a:avLst/>
          </a:prstGeom>
          <a:noFill/>
        </p:spPr>
        <p:txBody>
          <a:bodyPr wrap="square" rtlCol="0">
            <a:spAutoFit/>
          </a:bodyPr>
          <a:lstStyle/>
          <a:p>
            <a:r>
              <a:rPr lang="nl-NL" sz="1600" i="1" dirty="0" smtClean="0"/>
              <a:t>Bron: V&amp;VN Diabeteszorg, mrt 2021</a:t>
            </a:r>
            <a:endParaRPr lang="nl-NL" sz="1600" i="1" dirty="0"/>
          </a:p>
        </p:txBody>
      </p:sp>
    </p:spTree>
    <p:extLst>
      <p:ext uri="{BB962C8B-B14F-4D97-AF65-F5344CB8AC3E}">
        <p14:creationId xmlns:p14="http://schemas.microsoft.com/office/powerpoint/2010/main" val="4141132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Preferentiebeleid insuline </a:t>
            </a:r>
            <a:r>
              <a:rPr lang="nl-NL" dirty="0" err="1" smtClean="0"/>
              <a:t>aspart</a:t>
            </a:r>
            <a:r>
              <a:rPr lang="nl-NL" dirty="0" smtClean="0"/>
              <a:t> 2021</a:t>
            </a:r>
            <a:endParaRPr lang="nl-NL" dirty="0"/>
          </a:p>
        </p:txBody>
      </p:sp>
      <p:pic>
        <p:nvPicPr>
          <p:cNvPr id="4" name="Tijdelijke aanduiding voor inhoud 3"/>
          <p:cNvPicPr>
            <a:picLocks noGrp="1" noChangeAspect="1"/>
          </p:cNvPicPr>
          <p:nvPr>
            <p:ph sz="quarter" idx="10"/>
          </p:nvPr>
        </p:nvPicPr>
        <p:blipFill>
          <a:blip r:embed="rId2"/>
          <a:stretch>
            <a:fillRect/>
          </a:stretch>
        </p:blipFill>
        <p:spPr>
          <a:xfrm>
            <a:off x="838200" y="1236663"/>
            <a:ext cx="9900138" cy="5407973"/>
          </a:xfrm>
          <a:prstGeom prst="rect">
            <a:avLst/>
          </a:prstGeom>
        </p:spPr>
      </p:pic>
      <p:sp>
        <p:nvSpPr>
          <p:cNvPr id="5" name="Tekstvak 4"/>
          <p:cNvSpPr txBox="1"/>
          <p:nvPr/>
        </p:nvSpPr>
        <p:spPr>
          <a:xfrm>
            <a:off x="8921262" y="6475359"/>
            <a:ext cx="3186357" cy="338554"/>
          </a:xfrm>
          <a:prstGeom prst="rect">
            <a:avLst/>
          </a:prstGeom>
          <a:noFill/>
        </p:spPr>
        <p:txBody>
          <a:bodyPr wrap="square" rtlCol="0">
            <a:spAutoFit/>
          </a:bodyPr>
          <a:lstStyle/>
          <a:p>
            <a:r>
              <a:rPr lang="nl-NL" sz="1600" i="1" dirty="0" smtClean="0"/>
              <a:t>Bron: V&amp;VN Diabeteszorg, mrt 2021</a:t>
            </a:r>
            <a:endParaRPr lang="nl-NL" sz="1600" i="1" dirty="0"/>
          </a:p>
        </p:txBody>
      </p:sp>
    </p:spTree>
    <p:extLst>
      <p:ext uri="{BB962C8B-B14F-4D97-AF65-F5344CB8AC3E}">
        <p14:creationId xmlns:p14="http://schemas.microsoft.com/office/powerpoint/2010/main" val="25599030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Preferentiebeleid insuline lispro 2021</a:t>
            </a:r>
            <a:endParaRPr lang="nl-NL" dirty="0"/>
          </a:p>
        </p:txBody>
      </p:sp>
      <p:pic>
        <p:nvPicPr>
          <p:cNvPr id="4" name="Tijdelijke aanduiding voor inhoud 3"/>
          <p:cNvPicPr>
            <a:picLocks noGrp="1" noChangeAspect="1"/>
          </p:cNvPicPr>
          <p:nvPr>
            <p:ph sz="quarter" idx="10"/>
          </p:nvPr>
        </p:nvPicPr>
        <p:blipFill>
          <a:blip r:embed="rId3"/>
          <a:stretch>
            <a:fillRect/>
          </a:stretch>
        </p:blipFill>
        <p:spPr>
          <a:xfrm>
            <a:off x="838200" y="1236663"/>
            <a:ext cx="9560169" cy="5492383"/>
          </a:xfrm>
          <a:prstGeom prst="rect">
            <a:avLst/>
          </a:prstGeom>
        </p:spPr>
      </p:pic>
      <p:sp>
        <p:nvSpPr>
          <p:cNvPr id="5" name="Tekstvak 4"/>
          <p:cNvSpPr txBox="1"/>
          <p:nvPr/>
        </p:nvSpPr>
        <p:spPr>
          <a:xfrm>
            <a:off x="8850923" y="6435968"/>
            <a:ext cx="3186357" cy="338554"/>
          </a:xfrm>
          <a:prstGeom prst="rect">
            <a:avLst/>
          </a:prstGeom>
          <a:noFill/>
        </p:spPr>
        <p:txBody>
          <a:bodyPr wrap="square" rtlCol="0">
            <a:spAutoFit/>
          </a:bodyPr>
          <a:lstStyle/>
          <a:p>
            <a:r>
              <a:rPr lang="nl-NL" sz="1600" i="1" dirty="0" smtClean="0"/>
              <a:t>Bron: V&amp;VN Diabeteszorg, mrt 2021</a:t>
            </a:r>
            <a:endParaRPr lang="nl-NL" sz="1600" i="1" dirty="0"/>
          </a:p>
        </p:txBody>
      </p:sp>
    </p:spTree>
    <p:extLst>
      <p:ext uri="{BB962C8B-B14F-4D97-AF65-F5344CB8AC3E}">
        <p14:creationId xmlns:p14="http://schemas.microsoft.com/office/powerpoint/2010/main" val="7329879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Preferentiebeleid NPH-insuline 2021</a:t>
            </a:r>
            <a:endParaRPr lang="nl-NL" dirty="0"/>
          </a:p>
        </p:txBody>
      </p:sp>
      <p:pic>
        <p:nvPicPr>
          <p:cNvPr id="4" name="Tijdelijke aanduiding voor inhoud 3"/>
          <p:cNvPicPr>
            <a:picLocks noGrp="1" noChangeAspect="1"/>
          </p:cNvPicPr>
          <p:nvPr>
            <p:ph sz="quarter" idx="10"/>
          </p:nvPr>
        </p:nvPicPr>
        <p:blipFill>
          <a:blip r:embed="rId2"/>
          <a:stretch>
            <a:fillRect/>
          </a:stretch>
        </p:blipFill>
        <p:spPr>
          <a:xfrm>
            <a:off x="838199" y="1236663"/>
            <a:ext cx="9888415" cy="5143278"/>
          </a:xfrm>
          <a:prstGeom prst="rect">
            <a:avLst/>
          </a:prstGeom>
        </p:spPr>
      </p:pic>
      <p:sp>
        <p:nvSpPr>
          <p:cNvPr id="5" name="Tekstvak 4"/>
          <p:cNvSpPr txBox="1"/>
          <p:nvPr/>
        </p:nvSpPr>
        <p:spPr>
          <a:xfrm>
            <a:off x="8850923" y="6353907"/>
            <a:ext cx="3186357" cy="338554"/>
          </a:xfrm>
          <a:prstGeom prst="rect">
            <a:avLst/>
          </a:prstGeom>
          <a:noFill/>
        </p:spPr>
        <p:txBody>
          <a:bodyPr wrap="square" rtlCol="0">
            <a:spAutoFit/>
          </a:bodyPr>
          <a:lstStyle/>
          <a:p>
            <a:r>
              <a:rPr lang="nl-NL" sz="1600" i="1" dirty="0" smtClean="0"/>
              <a:t>Bron: V&amp;VN Diabeteszorg, mrt 2021</a:t>
            </a:r>
            <a:endParaRPr lang="nl-NL" sz="1600" i="1" dirty="0"/>
          </a:p>
        </p:txBody>
      </p:sp>
    </p:spTree>
    <p:extLst>
      <p:ext uri="{BB962C8B-B14F-4D97-AF65-F5344CB8AC3E}">
        <p14:creationId xmlns:p14="http://schemas.microsoft.com/office/powerpoint/2010/main" val="24631156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Standpunten biosimilar (insulines)</a:t>
            </a:r>
            <a:endParaRPr lang="nl-NL" dirty="0"/>
          </a:p>
        </p:txBody>
      </p:sp>
      <p:sp>
        <p:nvSpPr>
          <p:cNvPr id="3" name="Tijdelijke aanduiding voor tekst 2"/>
          <p:cNvSpPr>
            <a:spLocks noGrp="1"/>
          </p:cNvSpPr>
          <p:nvPr>
            <p:ph type="body" sz="quarter" idx="10"/>
          </p:nvPr>
        </p:nvSpPr>
        <p:spPr>
          <a:xfrm>
            <a:off x="838199" y="1376363"/>
            <a:ext cx="11093245" cy="4775011"/>
          </a:xfrm>
        </p:spPr>
        <p:txBody>
          <a:bodyPr/>
          <a:lstStyle/>
          <a:p>
            <a:r>
              <a:rPr lang="nl-NL" dirty="0" smtClean="0"/>
              <a:t>College ter beoordeling van Geneesmiddelen (CBG,2015)</a:t>
            </a:r>
          </a:p>
          <a:p>
            <a:r>
              <a:rPr lang="nl-NL" dirty="0" smtClean="0"/>
              <a:t>Nederlandse Diabetes Federatie (NDF, 2017)</a:t>
            </a:r>
          </a:p>
          <a:p>
            <a:r>
              <a:rPr lang="nl-NL" dirty="0" smtClean="0"/>
              <a:t>Koninklijke Nederlandse Maatschappij ter bevordering der </a:t>
            </a:r>
            <a:r>
              <a:rPr lang="nl-NL" dirty="0" err="1" smtClean="0"/>
              <a:t>Pharmacie</a:t>
            </a:r>
            <a:r>
              <a:rPr lang="nl-NL" dirty="0" smtClean="0"/>
              <a:t> (KNMP, 2017)</a:t>
            </a:r>
          </a:p>
          <a:p>
            <a:endParaRPr lang="nl-NL" dirty="0" smtClean="0"/>
          </a:p>
          <a:p>
            <a:endParaRPr lang="nl-NL" dirty="0"/>
          </a:p>
          <a:p>
            <a:r>
              <a:rPr lang="nl-NL" dirty="0" smtClean="0"/>
              <a:t>U </a:t>
            </a:r>
            <a:r>
              <a:rPr lang="nl-NL" dirty="0"/>
              <a:t>kunt nieuwe patiënten zonder meer met een biosimilar behandelen</a:t>
            </a:r>
            <a:r>
              <a:rPr lang="nl-NL" dirty="0" smtClean="0"/>
              <a:t>.</a:t>
            </a:r>
          </a:p>
          <a:p>
            <a:r>
              <a:rPr lang="nl-NL" dirty="0" smtClean="0"/>
              <a:t>U kunt bestaande patiënten onder voorwaarden omzetten naar een biosimilar.</a:t>
            </a:r>
            <a:endParaRPr lang="nl-NL" dirty="0"/>
          </a:p>
          <a:p>
            <a:endParaRPr lang="nl-NL" dirty="0"/>
          </a:p>
        </p:txBody>
      </p:sp>
    </p:spTree>
    <p:extLst>
      <p:ext uri="{BB962C8B-B14F-4D97-AF65-F5344CB8AC3E}">
        <p14:creationId xmlns:p14="http://schemas.microsoft.com/office/powerpoint/2010/main" val="145159104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Onder voorwaarden? (1)</a:t>
            </a:r>
            <a:br>
              <a:rPr lang="nl-NL" dirty="0" smtClean="0"/>
            </a:br>
            <a:endParaRPr lang="nl-NL" dirty="0"/>
          </a:p>
        </p:txBody>
      </p:sp>
      <p:sp>
        <p:nvSpPr>
          <p:cNvPr id="3" name="Tijdelijke aanduiding voor tekst 2"/>
          <p:cNvSpPr>
            <a:spLocks noGrp="1"/>
          </p:cNvSpPr>
          <p:nvPr>
            <p:ph type="body" sz="quarter" idx="10"/>
          </p:nvPr>
        </p:nvSpPr>
        <p:spPr/>
        <p:txBody>
          <a:bodyPr/>
          <a:lstStyle/>
          <a:p>
            <a:pPr marL="0" indent="0">
              <a:buNone/>
            </a:pPr>
            <a:r>
              <a:rPr lang="nl-NL" dirty="0" smtClean="0"/>
              <a:t>CBG-standpunt:</a:t>
            </a:r>
          </a:p>
          <a:p>
            <a:r>
              <a:rPr lang="nl-NL" dirty="0" smtClean="0"/>
              <a:t>Adequate klinische monitoring</a:t>
            </a:r>
          </a:p>
          <a:p>
            <a:pPr lvl="1"/>
            <a:r>
              <a:rPr lang="nl-NL" dirty="0" smtClean="0"/>
              <a:t>Educatie over verschillen en bijwerkingen</a:t>
            </a:r>
          </a:p>
          <a:p>
            <a:pPr lvl="1"/>
            <a:r>
              <a:rPr lang="nl-NL" dirty="0" smtClean="0"/>
              <a:t>Monitoring op parameters</a:t>
            </a:r>
          </a:p>
          <a:p>
            <a:pPr lvl="1"/>
            <a:r>
              <a:rPr lang="nl-NL" dirty="0" err="1" smtClean="0"/>
              <a:t>Patiëntenervaringen</a:t>
            </a:r>
            <a:endParaRPr lang="nl-NL" dirty="0" smtClean="0"/>
          </a:p>
          <a:p>
            <a:endParaRPr lang="nl-NL" dirty="0" smtClean="0"/>
          </a:p>
          <a:p>
            <a:r>
              <a:rPr lang="nl-NL" dirty="0" smtClean="0"/>
              <a:t>Duidelijke instructie</a:t>
            </a:r>
          </a:p>
          <a:p>
            <a:pPr lvl="1"/>
            <a:r>
              <a:rPr lang="nl-NL" dirty="0" smtClean="0"/>
              <a:t>Andere verpakking en naamgeving</a:t>
            </a:r>
          </a:p>
          <a:p>
            <a:endParaRPr lang="nl-NL" dirty="0" smtClean="0"/>
          </a:p>
          <a:p>
            <a:r>
              <a:rPr lang="nl-NL" dirty="0" smtClean="0"/>
              <a:t>Samenwerking tussen zorgverleners</a:t>
            </a:r>
            <a:endParaRPr lang="nl-NL" dirty="0"/>
          </a:p>
        </p:txBody>
      </p:sp>
    </p:spTree>
    <p:extLst>
      <p:ext uri="{BB962C8B-B14F-4D97-AF65-F5344CB8AC3E}">
        <p14:creationId xmlns:p14="http://schemas.microsoft.com/office/powerpoint/2010/main" val="188567346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Onder voorwaarden? (2) </a:t>
            </a:r>
            <a:endParaRPr lang="nl-NL" dirty="0"/>
          </a:p>
        </p:txBody>
      </p:sp>
      <p:sp>
        <p:nvSpPr>
          <p:cNvPr id="3" name="Tijdelijke aanduiding voor tekst 2"/>
          <p:cNvSpPr>
            <a:spLocks noGrp="1"/>
          </p:cNvSpPr>
          <p:nvPr>
            <p:ph type="body" sz="quarter" idx="10"/>
          </p:nvPr>
        </p:nvSpPr>
        <p:spPr/>
        <p:txBody>
          <a:bodyPr/>
          <a:lstStyle/>
          <a:p>
            <a:endParaRPr lang="nl-NL" dirty="0" smtClean="0"/>
          </a:p>
          <a:p>
            <a:pPr marL="0" indent="0">
              <a:buNone/>
            </a:pPr>
            <a:r>
              <a:rPr lang="nl-NL" dirty="0"/>
              <a:t>NDF- aandachtspunten bij </a:t>
            </a:r>
            <a:r>
              <a:rPr lang="nl-NL" dirty="0" smtClean="0"/>
              <a:t>omzetten van of naar een biosimilar insuline:</a:t>
            </a:r>
          </a:p>
          <a:p>
            <a:r>
              <a:rPr lang="nl-NL" dirty="0" smtClean="0"/>
              <a:t>Afspraken maken met andere zorgverleners</a:t>
            </a:r>
          </a:p>
          <a:p>
            <a:r>
              <a:rPr lang="nl-NL" dirty="0" smtClean="0"/>
              <a:t>Gesprek met de patiënt</a:t>
            </a:r>
          </a:p>
          <a:p>
            <a:r>
              <a:rPr lang="nl-NL" dirty="0" smtClean="0"/>
              <a:t>Zorgvuldige omzetting</a:t>
            </a:r>
          </a:p>
          <a:p>
            <a:r>
              <a:rPr lang="nl-NL" dirty="0" smtClean="0"/>
              <a:t>Monitoring van de patiënt</a:t>
            </a:r>
          </a:p>
          <a:p>
            <a:r>
              <a:rPr lang="nl-NL" dirty="0" smtClean="0"/>
              <a:t>Melden van klachten</a:t>
            </a:r>
          </a:p>
          <a:p>
            <a:r>
              <a:rPr lang="nl-NL" dirty="0" smtClean="0"/>
              <a:t>Evaluatie van het omzettraject</a:t>
            </a:r>
            <a:endParaRPr lang="nl-NL" dirty="0"/>
          </a:p>
        </p:txBody>
      </p:sp>
      <p:pic>
        <p:nvPicPr>
          <p:cNvPr id="4" name="Afbeelding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49380" y="2765116"/>
            <a:ext cx="3404419" cy="3386258"/>
          </a:xfrm>
          <a:prstGeom prst="rect">
            <a:avLst/>
          </a:prstGeom>
        </p:spPr>
      </p:pic>
    </p:spTree>
    <p:extLst>
      <p:ext uri="{BB962C8B-B14F-4D97-AF65-F5344CB8AC3E}">
        <p14:creationId xmlns:p14="http://schemas.microsoft.com/office/powerpoint/2010/main" val="295329664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Ervaring?</a:t>
            </a:r>
            <a:endParaRPr lang="nl-NL" dirty="0"/>
          </a:p>
        </p:txBody>
      </p:sp>
      <p:sp>
        <p:nvSpPr>
          <p:cNvPr id="3" name="Tijdelijke aanduiding voor tekst 2"/>
          <p:cNvSpPr>
            <a:spLocks noGrp="1"/>
          </p:cNvSpPr>
          <p:nvPr>
            <p:ph type="body" sz="quarter" idx="10"/>
          </p:nvPr>
        </p:nvSpPr>
        <p:spPr/>
        <p:txBody>
          <a:bodyPr/>
          <a:lstStyle/>
          <a:p>
            <a:pPr marL="0" indent="0">
              <a:buNone/>
            </a:pPr>
            <a:endParaRPr lang="nl-NL" dirty="0" smtClean="0"/>
          </a:p>
          <a:p>
            <a:pPr marL="0" indent="0">
              <a:buNone/>
            </a:pPr>
            <a:r>
              <a:rPr lang="nl-NL" dirty="0" smtClean="0"/>
              <a:t>Welke bezwaren kunnen patiënten hebben om over te stappen naar een biosimilar?</a:t>
            </a:r>
            <a:endParaRPr lang="nl-NL" dirty="0"/>
          </a:p>
        </p:txBody>
      </p:sp>
    </p:spTree>
    <p:extLst>
      <p:ext uri="{BB962C8B-B14F-4D97-AF65-F5344CB8AC3E}">
        <p14:creationId xmlns:p14="http://schemas.microsoft.com/office/powerpoint/2010/main" val="38795510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Praktische problemen</a:t>
            </a:r>
            <a:endParaRPr lang="nl-NL" dirty="0"/>
          </a:p>
        </p:txBody>
      </p:sp>
      <p:pic>
        <p:nvPicPr>
          <p:cNvPr id="4" name="Afbeelding 3"/>
          <p:cNvPicPr>
            <a:picLocks noChangeAspect="1"/>
          </p:cNvPicPr>
          <p:nvPr/>
        </p:nvPicPr>
        <p:blipFill rotWithShape="1">
          <a:blip r:embed="rId3"/>
          <a:srcRect t="4230" r="8946" b="26682"/>
          <a:stretch/>
        </p:blipFill>
        <p:spPr>
          <a:xfrm>
            <a:off x="378696" y="1852990"/>
            <a:ext cx="3538539" cy="3323212"/>
          </a:xfrm>
          <a:prstGeom prst="rect">
            <a:avLst/>
          </a:prstGeom>
        </p:spPr>
      </p:pic>
      <p:pic>
        <p:nvPicPr>
          <p:cNvPr id="3" name="Afbeelding 2"/>
          <p:cNvPicPr>
            <a:picLocks noChangeAspect="1"/>
          </p:cNvPicPr>
          <p:nvPr/>
        </p:nvPicPr>
        <p:blipFill rotWithShape="1">
          <a:blip r:embed="rId4"/>
          <a:srcRect l="8595" t="2854" r="4018" b="27483"/>
          <a:stretch/>
        </p:blipFill>
        <p:spPr>
          <a:xfrm>
            <a:off x="8218888" y="1861502"/>
            <a:ext cx="3695700" cy="3543300"/>
          </a:xfrm>
          <a:prstGeom prst="rect">
            <a:avLst/>
          </a:prstGeom>
        </p:spPr>
      </p:pic>
      <p:pic>
        <p:nvPicPr>
          <p:cNvPr id="6" name="Afbeelding 5"/>
          <p:cNvPicPr>
            <a:picLocks noChangeAspect="1"/>
          </p:cNvPicPr>
          <p:nvPr/>
        </p:nvPicPr>
        <p:blipFill rotWithShape="1">
          <a:blip r:embed="rId5"/>
          <a:srcRect l="1808" t="3607" r="6506" b="28557"/>
          <a:stretch/>
        </p:blipFill>
        <p:spPr>
          <a:xfrm>
            <a:off x="4309269" y="1861502"/>
            <a:ext cx="3624265" cy="3314700"/>
          </a:xfrm>
          <a:prstGeom prst="rect">
            <a:avLst/>
          </a:prstGeom>
        </p:spPr>
      </p:pic>
    </p:spTree>
    <p:extLst>
      <p:ext uri="{BB962C8B-B14F-4D97-AF65-F5344CB8AC3E}">
        <p14:creationId xmlns:p14="http://schemas.microsoft.com/office/powerpoint/2010/main" val="112614735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Andere bezwaren</a:t>
            </a:r>
            <a:endParaRPr lang="nl-NL" dirty="0"/>
          </a:p>
        </p:txBody>
      </p:sp>
      <p:sp>
        <p:nvSpPr>
          <p:cNvPr id="3" name="Tijdelijke aanduiding voor tekst 2"/>
          <p:cNvSpPr>
            <a:spLocks noGrp="1"/>
          </p:cNvSpPr>
          <p:nvPr>
            <p:ph type="body" sz="quarter" idx="10"/>
          </p:nvPr>
        </p:nvSpPr>
        <p:spPr/>
        <p:txBody>
          <a:bodyPr/>
          <a:lstStyle/>
          <a:p>
            <a:pPr lvl="0"/>
            <a:r>
              <a:rPr lang="nl-NL" dirty="0"/>
              <a:t>de patiënt is bang dat het nieuwe middel minder goed werkt of bijwerkingen veroorzaakt</a:t>
            </a:r>
          </a:p>
          <a:p>
            <a:pPr lvl="0"/>
            <a:r>
              <a:rPr lang="nl-NL" dirty="0"/>
              <a:t>de patiënt denkt dat een goedkoper middel ook minder goed zal werken </a:t>
            </a:r>
          </a:p>
          <a:p>
            <a:pPr lvl="0"/>
            <a:r>
              <a:rPr lang="nl-NL" dirty="0"/>
              <a:t>de patiënt ziet niet geen voordeel van de omzetting</a:t>
            </a:r>
          </a:p>
          <a:p>
            <a:pPr lvl="0"/>
            <a:r>
              <a:rPr lang="nl-NL" dirty="0"/>
              <a:t>de patiënt denkt dat hijzelf niet van de kostenbesparing profiteert</a:t>
            </a:r>
          </a:p>
          <a:p>
            <a:pPr lvl="0"/>
            <a:r>
              <a:rPr lang="nl-NL" dirty="0"/>
              <a:t>ervaringen van andere patiënten schrikken af (bijvoorbeeld op internetforums) </a:t>
            </a:r>
          </a:p>
          <a:p>
            <a:pPr lvl="0"/>
            <a:r>
              <a:rPr lang="nl-NL" dirty="0"/>
              <a:t>de patiënt is bang voor ontregeling, omdat het veel moeite heeft gekost om goed ingesteld te raken op deze therapie</a:t>
            </a:r>
          </a:p>
          <a:p>
            <a:pPr lvl="0"/>
            <a:r>
              <a:rPr lang="nl-NL" dirty="0"/>
              <a:t>de patiënt wil niet wisselen naar een ander </a:t>
            </a:r>
            <a:r>
              <a:rPr lang="nl-NL" dirty="0" smtClean="0"/>
              <a:t>pensysteem</a:t>
            </a:r>
          </a:p>
          <a:p>
            <a:pPr lvl="0"/>
            <a:r>
              <a:rPr lang="nl-NL" dirty="0" smtClean="0"/>
              <a:t>………..</a:t>
            </a:r>
            <a:endParaRPr lang="nl-NL" dirty="0"/>
          </a:p>
          <a:p>
            <a:pPr marL="0" indent="0">
              <a:buNone/>
            </a:pPr>
            <a:endParaRPr lang="nl-NL" dirty="0" smtClean="0"/>
          </a:p>
          <a:p>
            <a:pPr marL="0" indent="0">
              <a:buNone/>
            </a:pPr>
            <a:endParaRPr lang="nl-NL" dirty="0"/>
          </a:p>
        </p:txBody>
      </p:sp>
    </p:spTree>
    <p:extLst>
      <p:ext uri="{BB962C8B-B14F-4D97-AF65-F5344CB8AC3E}">
        <p14:creationId xmlns:p14="http://schemas.microsoft.com/office/powerpoint/2010/main" val="204093347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Omgaan met bezwaren - patiëntbeleving</a:t>
            </a:r>
            <a:endParaRPr lang="nl-NL" dirty="0"/>
          </a:p>
        </p:txBody>
      </p:sp>
      <p:sp>
        <p:nvSpPr>
          <p:cNvPr id="3" name="Tijdelijke aanduiding voor tekst 2"/>
          <p:cNvSpPr>
            <a:spLocks noGrp="1"/>
          </p:cNvSpPr>
          <p:nvPr>
            <p:ph type="body" sz="quarter" idx="10"/>
          </p:nvPr>
        </p:nvSpPr>
        <p:spPr/>
        <p:txBody>
          <a:bodyPr/>
          <a:lstStyle/>
          <a:p>
            <a:r>
              <a:rPr lang="nl-NL" dirty="0" smtClean="0"/>
              <a:t>Patiënt </a:t>
            </a:r>
            <a:r>
              <a:rPr lang="nl-NL" dirty="0"/>
              <a:t>heeft een chronische aandoening: </a:t>
            </a:r>
            <a:r>
              <a:rPr lang="nl-NL" dirty="0">
                <a:sym typeface="Wingdings" panose="05000000000000000000" pitchFamily="2" charset="2"/>
              </a:rPr>
              <a:t>kwaliteit van leven </a:t>
            </a:r>
            <a:r>
              <a:rPr lang="nl-NL" dirty="0">
                <a:latin typeface="Calibri" panose="020F0502020204030204" pitchFamily="34" charset="0"/>
                <a:cs typeface="Calibri" panose="020F0502020204030204" pitchFamily="34" charset="0"/>
                <a:sym typeface="Wingdings" panose="05000000000000000000" pitchFamily="2" charset="2"/>
              </a:rPr>
              <a:t>↓</a:t>
            </a:r>
            <a:endParaRPr lang="nl-NL" dirty="0"/>
          </a:p>
          <a:p>
            <a:r>
              <a:rPr lang="nl-NL" dirty="0" smtClean="0"/>
              <a:t>Beperkingen </a:t>
            </a:r>
            <a:r>
              <a:rPr lang="nl-NL" dirty="0"/>
              <a:t>meestal niet zichtbaar: onbegrip</a:t>
            </a:r>
          </a:p>
          <a:p>
            <a:r>
              <a:rPr lang="nl-NL" dirty="0" smtClean="0"/>
              <a:t>(</a:t>
            </a:r>
            <a:r>
              <a:rPr lang="nl-NL" dirty="0"/>
              <a:t>Lange) voorgeschiedenis </a:t>
            </a:r>
          </a:p>
          <a:p>
            <a:pPr lvl="1"/>
            <a:r>
              <a:rPr lang="nl-NL" dirty="0"/>
              <a:t>vaak eerst niet-biologische </a:t>
            </a:r>
            <a:r>
              <a:rPr lang="nl-NL" dirty="0" smtClean="0"/>
              <a:t>geneesmiddelen</a:t>
            </a:r>
            <a:endParaRPr lang="nl-NL" dirty="0"/>
          </a:p>
          <a:p>
            <a:pPr lvl="1"/>
            <a:r>
              <a:rPr lang="nl-NL" dirty="0"/>
              <a:t>ziekte moeilijk onder controle te krijgen</a:t>
            </a:r>
          </a:p>
          <a:p>
            <a:endParaRPr lang="nl-NL" dirty="0" smtClean="0"/>
          </a:p>
          <a:p>
            <a:r>
              <a:rPr lang="nl-NL" dirty="0" smtClean="0"/>
              <a:t>Luister </a:t>
            </a:r>
            <a:r>
              <a:rPr lang="nl-NL" dirty="0"/>
              <a:t>naar de patiënt en neem de bezwaren serieus</a:t>
            </a:r>
          </a:p>
          <a:p>
            <a:r>
              <a:rPr lang="nl-NL" dirty="0" smtClean="0"/>
              <a:t>Geef daar waar nodig extra uitleg om bezwaren weg te nemen</a:t>
            </a:r>
            <a:endParaRPr lang="nl-NL" dirty="0"/>
          </a:p>
        </p:txBody>
      </p:sp>
    </p:spTree>
    <p:extLst>
      <p:ext uri="{BB962C8B-B14F-4D97-AF65-F5344CB8AC3E}">
        <p14:creationId xmlns:p14="http://schemas.microsoft.com/office/powerpoint/2010/main" val="186474112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Aandachtspunten bij voorlichting</a:t>
            </a:r>
            <a:endParaRPr lang="nl-NL" dirty="0"/>
          </a:p>
        </p:txBody>
      </p:sp>
      <p:sp>
        <p:nvSpPr>
          <p:cNvPr id="3" name="Tijdelijke aanduiding voor tekst 2"/>
          <p:cNvSpPr>
            <a:spLocks noGrp="1"/>
          </p:cNvSpPr>
          <p:nvPr>
            <p:ph type="body" sz="quarter" idx="10"/>
          </p:nvPr>
        </p:nvSpPr>
        <p:spPr/>
        <p:txBody>
          <a:bodyPr/>
          <a:lstStyle/>
          <a:p>
            <a:endParaRPr lang="nl-NL" dirty="0" smtClean="0"/>
          </a:p>
          <a:p>
            <a:r>
              <a:rPr lang="nl-NL" dirty="0" smtClean="0"/>
              <a:t>Alle </a:t>
            </a:r>
            <a:r>
              <a:rPr lang="nl-NL" dirty="0"/>
              <a:t>zorgverleners geven dezelfde </a:t>
            </a:r>
            <a:r>
              <a:rPr lang="nl-NL" dirty="0" smtClean="0"/>
              <a:t>informatie – afstemming binnen regio</a:t>
            </a:r>
          </a:p>
          <a:p>
            <a:endParaRPr lang="nl-NL" dirty="0"/>
          </a:p>
          <a:p>
            <a:r>
              <a:rPr lang="nl-NL" dirty="0"/>
              <a:t>Kern daarvan is: biosimilars </a:t>
            </a:r>
            <a:r>
              <a:rPr lang="nl-NL" dirty="0" smtClean="0"/>
              <a:t>zijn even veilig en effectief als het referentiegeneesmiddel en zorgen voor betaalbare zorg</a:t>
            </a:r>
            <a:endParaRPr lang="nl-NL" dirty="0"/>
          </a:p>
          <a:p>
            <a:endParaRPr lang="nl-NL" dirty="0" smtClean="0"/>
          </a:p>
          <a:p>
            <a:r>
              <a:rPr lang="nl-NL" dirty="0" smtClean="0"/>
              <a:t>Gebruik </a:t>
            </a:r>
            <a:r>
              <a:rPr lang="nl-NL" dirty="0"/>
              <a:t>geen woorden </a:t>
            </a:r>
            <a:r>
              <a:rPr lang="nl-NL" dirty="0" smtClean="0"/>
              <a:t>zoals goedkoop of origineel, </a:t>
            </a:r>
            <a:r>
              <a:rPr lang="nl-NL" dirty="0"/>
              <a:t>waardoor de patiënt onterecht kan gaan twijfelen aan de kwaliteit of </a:t>
            </a:r>
            <a:r>
              <a:rPr lang="nl-NL" dirty="0" smtClean="0"/>
              <a:t>effectiviteit van de biosimilar.</a:t>
            </a:r>
          </a:p>
          <a:p>
            <a:endParaRPr lang="nl-NL" dirty="0"/>
          </a:p>
          <a:p>
            <a:r>
              <a:rPr lang="nl-NL" dirty="0" smtClean="0"/>
              <a:t>Hulpmiddelen in </a:t>
            </a:r>
            <a:r>
              <a:rPr lang="nl-NL" dirty="0" err="1" smtClean="0"/>
              <a:t>toolbox</a:t>
            </a:r>
            <a:r>
              <a:rPr lang="nl-NL" dirty="0" smtClean="0"/>
              <a:t> Doelmatig insulinegebruik op </a:t>
            </a:r>
            <a:r>
              <a:rPr lang="nl-NL" dirty="0" smtClean="0">
                <a:hlinkClick r:id="rId3"/>
              </a:rPr>
              <a:t>www.ivm.nl</a:t>
            </a:r>
            <a:r>
              <a:rPr lang="nl-NL" dirty="0" smtClean="0"/>
              <a:t> </a:t>
            </a:r>
            <a:endParaRPr lang="nl-NL" dirty="0"/>
          </a:p>
          <a:p>
            <a:endParaRPr lang="nl-NL" dirty="0" smtClean="0"/>
          </a:p>
        </p:txBody>
      </p:sp>
    </p:spTree>
    <p:extLst>
      <p:ext uri="{BB962C8B-B14F-4D97-AF65-F5344CB8AC3E}">
        <p14:creationId xmlns:p14="http://schemas.microsoft.com/office/powerpoint/2010/main" val="175176527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Toolbox</a:t>
            </a:r>
            <a:r>
              <a:rPr lang="nl-NL" dirty="0" smtClean="0"/>
              <a:t> Doelmatig insulinegebruik</a:t>
            </a:r>
            <a:endParaRPr lang="nl-NL" dirty="0"/>
          </a:p>
        </p:txBody>
      </p:sp>
      <p:sp>
        <p:nvSpPr>
          <p:cNvPr id="3" name="Tijdelijke aanduiding voor tekst 2"/>
          <p:cNvSpPr>
            <a:spLocks noGrp="1"/>
          </p:cNvSpPr>
          <p:nvPr>
            <p:ph type="body" sz="quarter" idx="10"/>
          </p:nvPr>
        </p:nvSpPr>
        <p:spPr/>
        <p:txBody>
          <a:bodyPr/>
          <a:lstStyle/>
          <a:p>
            <a:pPr marL="0" indent="0">
              <a:buNone/>
            </a:pPr>
            <a:endParaRPr lang="nl-NL" dirty="0" smtClean="0"/>
          </a:p>
          <a:p>
            <a:pPr marL="0" indent="0">
              <a:buNone/>
            </a:pPr>
            <a:endParaRPr lang="nl-NL" dirty="0" smtClean="0"/>
          </a:p>
          <a:p>
            <a:pPr marL="0" indent="0">
              <a:buNone/>
            </a:pPr>
            <a:endParaRPr lang="nl-NL" dirty="0"/>
          </a:p>
          <a:p>
            <a:endParaRPr lang="nl-NL" dirty="0" smtClean="0"/>
          </a:p>
          <a:p>
            <a:endParaRPr lang="nl-NL" dirty="0"/>
          </a:p>
        </p:txBody>
      </p:sp>
      <p:graphicFrame>
        <p:nvGraphicFramePr>
          <p:cNvPr id="4" name="Tabel 3"/>
          <p:cNvGraphicFramePr>
            <a:graphicFrameLocks noGrp="1"/>
          </p:cNvGraphicFramePr>
          <p:nvPr>
            <p:extLst/>
          </p:nvPr>
        </p:nvGraphicFramePr>
        <p:xfrm>
          <a:off x="637442" y="1357680"/>
          <a:ext cx="11346180" cy="5120640"/>
        </p:xfrm>
        <a:graphic>
          <a:graphicData uri="http://schemas.openxmlformats.org/drawingml/2006/table">
            <a:tbl>
              <a:tblPr firstRow="1" bandRow="1">
                <a:tableStyleId>{7E9639D4-E3E2-4D34-9284-5A2195B3D0D7}</a:tableStyleId>
              </a:tblPr>
              <a:tblGrid>
                <a:gridCol w="3639341">
                  <a:extLst>
                    <a:ext uri="{9D8B030D-6E8A-4147-A177-3AD203B41FA5}">
                      <a16:colId xmlns:a16="http://schemas.microsoft.com/office/drawing/2014/main" val="1963550185"/>
                    </a:ext>
                  </a:extLst>
                </a:gridCol>
                <a:gridCol w="7706839">
                  <a:extLst>
                    <a:ext uri="{9D8B030D-6E8A-4147-A177-3AD203B41FA5}">
                      <a16:colId xmlns:a16="http://schemas.microsoft.com/office/drawing/2014/main" val="330444085"/>
                    </a:ext>
                  </a:extLst>
                </a:gridCol>
              </a:tblGrid>
              <a:tr h="459397">
                <a:tc>
                  <a:txBody>
                    <a:bodyPr/>
                    <a:lstStyle/>
                    <a:p>
                      <a:r>
                        <a:rPr lang="nl-NL" dirty="0" smtClean="0"/>
                        <a:t>Onderdeel</a:t>
                      </a:r>
                    </a:p>
                    <a:p>
                      <a:endParaRPr lang="nl-NL" dirty="0"/>
                    </a:p>
                  </a:txBody>
                  <a:tcPr/>
                </a:tc>
                <a:tc>
                  <a:txBody>
                    <a:bodyPr/>
                    <a:lstStyle/>
                    <a:p>
                      <a:r>
                        <a:rPr lang="nl-NL" dirty="0" smtClean="0"/>
                        <a:t>Materialen</a:t>
                      </a:r>
                      <a:endParaRPr lang="nl-NL" dirty="0"/>
                    </a:p>
                  </a:txBody>
                  <a:tcPr/>
                </a:tc>
                <a:extLst>
                  <a:ext uri="{0D108BD9-81ED-4DB2-BD59-A6C34878D82A}">
                    <a16:rowId xmlns:a16="http://schemas.microsoft.com/office/drawing/2014/main" val="1456715551"/>
                  </a:ext>
                </a:extLst>
              </a:tr>
              <a:tr h="799525">
                <a:tc>
                  <a:txBody>
                    <a:bodyPr/>
                    <a:lstStyle/>
                    <a:p>
                      <a:r>
                        <a:rPr lang="nl-NL" dirty="0" smtClean="0"/>
                        <a:t>Kennis</a:t>
                      </a:r>
                      <a:r>
                        <a:rPr lang="nl-NL" baseline="0" dirty="0" smtClean="0"/>
                        <a:t> en scholing</a:t>
                      </a:r>
                    </a:p>
                    <a:p>
                      <a:endParaRPr lang="nl-N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smtClean="0"/>
                        <a:t>E-</a:t>
                      </a:r>
                      <a:r>
                        <a:rPr lang="nl-NL" dirty="0" err="1" smtClean="0"/>
                        <a:t>learning</a:t>
                      </a:r>
                      <a:r>
                        <a:rPr lang="nl-NL" dirty="0" smtClean="0"/>
                        <a:t> </a:t>
                      </a:r>
                      <a:r>
                        <a:rPr lang="nl-NL" i="1" dirty="0" smtClean="0"/>
                        <a:t>Biosimilars</a:t>
                      </a:r>
                      <a:r>
                        <a:rPr lang="nl-NL" i="1" baseline="0" dirty="0" smtClean="0"/>
                        <a:t> in de eerste lijn</a:t>
                      </a:r>
                    </a:p>
                    <a:p>
                      <a:pPr marL="0" marR="0" lvl="0" indent="0" algn="l" defTabSz="914400" rtl="0" eaLnBrk="1" fontAlgn="auto" latinLnBrk="0" hangingPunct="1">
                        <a:lnSpc>
                          <a:spcPct val="100000"/>
                        </a:lnSpc>
                        <a:spcBef>
                          <a:spcPts val="0"/>
                        </a:spcBef>
                        <a:spcAft>
                          <a:spcPts val="0"/>
                        </a:spcAft>
                        <a:buClrTx/>
                        <a:buSzTx/>
                        <a:buFontTx/>
                        <a:buNone/>
                        <a:tabLst/>
                        <a:defRPr/>
                      </a:pPr>
                      <a:r>
                        <a:rPr lang="nl-NL" baseline="0" dirty="0" smtClean="0"/>
                        <a:t>Informatieteksten insulines</a:t>
                      </a:r>
                    </a:p>
                    <a:p>
                      <a:pPr marL="0" marR="0" lvl="0" indent="0" algn="l" defTabSz="914400" rtl="0" eaLnBrk="1" fontAlgn="auto" latinLnBrk="0" hangingPunct="1">
                        <a:lnSpc>
                          <a:spcPct val="100000"/>
                        </a:lnSpc>
                        <a:spcBef>
                          <a:spcPts val="0"/>
                        </a:spcBef>
                        <a:spcAft>
                          <a:spcPts val="0"/>
                        </a:spcAft>
                        <a:buClrTx/>
                        <a:buSzTx/>
                        <a:buFontTx/>
                        <a:buNone/>
                        <a:tabLst/>
                        <a:defRPr/>
                      </a:pPr>
                      <a:r>
                        <a:rPr lang="nl-NL" baseline="0" dirty="0" err="1" smtClean="0"/>
                        <a:t>Factchecks</a:t>
                      </a:r>
                      <a:endParaRPr lang="nl-NL"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nl-NL" baseline="0" dirty="0" err="1" smtClean="0"/>
                        <a:t>Infographic</a:t>
                      </a:r>
                      <a:r>
                        <a:rPr lang="nl-NL" baseline="0" dirty="0" smtClean="0"/>
                        <a:t> </a:t>
                      </a:r>
                      <a:r>
                        <a:rPr lang="nl-NL" i="1" baseline="0" dirty="0" smtClean="0"/>
                        <a:t>Voorkeursbeleid insulines</a:t>
                      </a:r>
                    </a:p>
                    <a:p>
                      <a:r>
                        <a:rPr lang="nl-NL" dirty="0" smtClean="0"/>
                        <a:t>Themajournaal </a:t>
                      </a:r>
                      <a:r>
                        <a:rPr lang="nl-NL" i="1" dirty="0" smtClean="0"/>
                        <a:t>Biosimilars</a:t>
                      </a:r>
                      <a:endParaRPr lang="nl-NL" i="1" dirty="0"/>
                    </a:p>
                  </a:txBody>
                  <a:tcPr/>
                </a:tc>
                <a:extLst>
                  <a:ext uri="{0D108BD9-81ED-4DB2-BD59-A6C34878D82A}">
                    <a16:rowId xmlns:a16="http://schemas.microsoft.com/office/drawing/2014/main" val="3011500158"/>
                  </a:ext>
                </a:extLst>
              </a:tr>
              <a:tr h="615019">
                <a:tc>
                  <a:txBody>
                    <a:bodyPr/>
                    <a:lstStyle/>
                    <a:p>
                      <a:r>
                        <a:rPr lang="nl-NL" dirty="0" smtClean="0"/>
                        <a:t>FTO-materiaal</a:t>
                      </a:r>
                    </a:p>
                    <a:p>
                      <a:endParaRPr lang="nl-NL" dirty="0"/>
                    </a:p>
                  </a:txBody>
                  <a:tcPr/>
                </a:tc>
                <a:tc>
                  <a:txBody>
                    <a:bodyPr/>
                    <a:lstStyle/>
                    <a:p>
                      <a:r>
                        <a:rPr lang="nl-NL" dirty="0" smtClean="0"/>
                        <a:t>FTO-module</a:t>
                      </a:r>
                      <a:r>
                        <a:rPr lang="nl-NL" baseline="0" dirty="0" smtClean="0"/>
                        <a:t> </a:t>
                      </a:r>
                      <a:r>
                        <a:rPr lang="nl-NL" i="1" baseline="0" dirty="0" smtClean="0"/>
                        <a:t>Doelmatig insulinegebruik</a:t>
                      </a:r>
                      <a:endParaRPr lang="nl-NL" i="1" dirty="0" smtClean="0"/>
                    </a:p>
                    <a:p>
                      <a:r>
                        <a:rPr lang="nl-NL" dirty="0" smtClean="0"/>
                        <a:t>Checklist </a:t>
                      </a:r>
                      <a:r>
                        <a:rPr lang="nl-NL" i="1" dirty="0" smtClean="0"/>
                        <a:t>Taken en verantwoordelijkheden omzetten insulines</a:t>
                      </a:r>
                    </a:p>
                    <a:p>
                      <a:r>
                        <a:rPr lang="nl-NL" dirty="0" smtClean="0"/>
                        <a:t>Themajournaal</a:t>
                      </a:r>
                      <a:r>
                        <a:rPr lang="nl-NL" baseline="0" dirty="0" smtClean="0"/>
                        <a:t> </a:t>
                      </a:r>
                      <a:r>
                        <a:rPr lang="nl-NL" i="1" baseline="0" dirty="0" smtClean="0"/>
                        <a:t>Biosimilars</a:t>
                      </a:r>
                      <a:endParaRPr lang="nl-NL" i="1" dirty="0"/>
                    </a:p>
                  </a:txBody>
                  <a:tcPr/>
                </a:tc>
                <a:extLst>
                  <a:ext uri="{0D108BD9-81ED-4DB2-BD59-A6C34878D82A}">
                    <a16:rowId xmlns:a16="http://schemas.microsoft.com/office/drawing/2014/main" val="3290056450"/>
                  </a:ext>
                </a:extLst>
              </a:tr>
              <a:tr h="98403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smtClean="0"/>
                        <a:t>Materiaal voor (het gesprek met) de patiënt</a:t>
                      </a:r>
                    </a:p>
                    <a:p>
                      <a:endParaRPr lang="nl-NL" dirty="0"/>
                    </a:p>
                  </a:txBody>
                  <a:tcPr/>
                </a:tc>
                <a:tc>
                  <a:txBody>
                    <a:bodyPr/>
                    <a:lstStyle/>
                    <a:p>
                      <a:r>
                        <a:rPr lang="nl-NL" dirty="0" smtClean="0"/>
                        <a:t>Patiëntenfolder</a:t>
                      </a:r>
                      <a:r>
                        <a:rPr lang="nl-NL" baseline="0" dirty="0" smtClean="0"/>
                        <a:t> </a:t>
                      </a:r>
                      <a:r>
                        <a:rPr lang="nl-NL" i="1" baseline="0" dirty="0" smtClean="0"/>
                        <a:t>Dezelfde insuline, lagere kosten</a:t>
                      </a:r>
                    </a:p>
                    <a:p>
                      <a:pPr marL="0" marR="0" lvl="0" indent="0" algn="l" defTabSz="914400" rtl="0" eaLnBrk="1" fontAlgn="auto" latinLnBrk="0" hangingPunct="1">
                        <a:lnSpc>
                          <a:spcPct val="100000"/>
                        </a:lnSpc>
                        <a:spcBef>
                          <a:spcPts val="0"/>
                        </a:spcBef>
                        <a:spcAft>
                          <a:spcPts val="0"/>
                        </a:spcAft>
                        <a:buClrTx/>
                        <a:buSzTx/>
                        <a:buFontTx/>
                        <a:buNone/>
                        <a:tabLst/>
                        <a:defRPr/>
                      </a:pPr>
                      <a:r>
                        <a:rPr lang="nl-NL" baseline="0" dirty="0" smtClean="0"/>
                        <a:t>Praatkaarten omzetten insulines</a:t>
                      </a:r>
                    </a:p>
                    <a:p>
                      <a:pPr marL="0" marR="0" lvl="0" indent="0" algn="l" defTabSz="914400" rtl="0" eaLnBrk="1" fontAlgn="auto" latinLnBrk="0" hangingPunct="1">
                        <a:lnSpc>
                          <a:spcPct val="100000"/>
                        </a:lnSpc>
                        <a:spcBef>
                          <a:spcPts val="0"/>
                        </a:spcBef>
                        <a:spcAft>
                          <a:spcPts val="0"/>
                        </a:spcAft>
                        <a:buClrTx/>
                        <a:buSzTx/>
                        <a:buFontTx/>
                        <a:buNone/>
                        <a:tabLst/>
                        <a:defRPr/>
                      </a:pPr>
                      <a:r>
                        <a:rPr lang="nl-NL" dirty="0" smtClean="0"/>
                        <a:t>Overzichtskaart</a:t>
                      </a:r>
                      <a:r>
                        <a:rPr lang="nl-NL" baseline="0" dirty="0" smtClean="0"/>
                        <a:t> insulines</a:t>
                      </a:r>
                    </a:p>
                    <a:p>
                      <a:r>
                        <a:rPr lang="nl-NL" baseline="0" dirty="0" smtClean="0"/>
                        <a:t>Voorbeeld patiëntenbrief </a:t>
                      </a:r>
                      <a:r>
                        <a:rPr lang="nl-NL" i="1" baseline="0" dirty="0" smtClean="0"/>
                        <a:t>Omzetting insulines</a:t>
                      </a:r>
                    </a:p>
                    <a:p>
                      <a:r>
                        <a:rPr lang="nl-NL" i="0" baseline="0" dirty="0" err="1" smtClean="0"/>
                        <a:t>Infographic</a:t>
                      </a:r>
                      <a:r>
                        <a:rPr lang="nl-NL" i="0" baseline="0" dirty="0" smtClean="0"/>
                        <a:t> </a:t>
                      </a:r>
                      <a:r>
                        <a:rPr lang="nl-NL" i="1" baseline="0" dirty="0" smtClean="0"/>
                        <a:t>Voorkeursbeleid insulines</a:t>
                      </a:r>
                    </a:p>
                  </a:txBody>
                  <a:tcPr/>
                </a:tc>
                <a:extLst>
                  <a:ext uri="{0D108BD9-81ED-4DB2-BD59-A6C34878D82A}">
                    <a16:rowId xmlns:a16="http://schemas.microsoft.com/office/drawing/2014/main" val="1425019780"/>
                  </a:ext>
                </a:extLst>
              </a:tr>
              <a:tr h="620549">
                <a:tc>
                  <a:txBody>
                    <a:bodyPr/>
                    <a:lstStyle/>
                    <a:p>
                      <a:r>
                        <a:rPr lang="nl-NL" dirty="0" smtClean="0"/>
                        <a:t>Meer weten? </a:t>
                      </a:r>
                      <a:endParaRPr lang="nl-NL" dirty="0"/>
                    </a:p>
                  </a:txBody>
                  <a:tcPr/>
                </a:tc>
                <a:tc>
                  <a:txBody>
                    <a:bodyPr/>
                    <a:lstStyle/>
                    <a:p>
                      <a:r>
                        <a:rPr lang="nl-NL" dirty="0" smtClean="0"/>
                        <a:t>Relevante</a:t>
                      </a:r>
                      <a:r>
                        <a:rPr lang="nl-NL" baseline="0" dirty="0" smtClean="0"/>
                        <a:t> bronnen/links, zoals NHG-standaard DM2, overzicht preferentiebeleid en NDF-aandachtspunten</a:t>
                      </a:r>
                      <a:endParaRPr lang="nl-NL" dirty="0"/>
                    </a:p>
                  </a:txBody>
                  <a:tcPr/>
                </a:tc>
                <a:extLst>
                  <a:ext uri="{0D108BD9-81ED-4DB2-BD59-A6C34878D82A}">
                    <a16:rowId xmlns:a16="http://schemas.microsoft.com/office/drawing/2014/main" val="1580920272"/>
                  </a:ext>
                </a:extLst>
              </a:tr>
            </a:tbl>
          </a:graphicData>
        </a:graphic>
      </p:graphicFrame>
    </p:spTree>
    <p:extLst>
      <p:ext uri="{BB962C8B-B14F-4D97-AF65-F5344CB8AC3E}">
        <p14:creationId xmlns:p14="http://schemas.microsoft.com/office/powerpoint/2010/main" val="222895093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Afbeelding 5"/>
          <p:cNvPicPr>
            <a:picLocks noChangeAspect="1"/>
          </p:cNvPicPr>
          <p:nvPr/>
        </p:nvPicPr>
        <p:blipFill>
          <a:blip r:embed="rId3"/>
          <a:stretch>
            <a:fillRect/>
          </a:stretch>
        </p:blipFill>
        <p:spPr>
          <a:xfrm>
            <a:off x="0" y="437535"/>
            <a:ext cx="7162800" cy="762000"/>
          </a:xfrm>
          <a:prstGeom prst="rect">
            <a:avLst/>
          </a:prstGeom>
        </p:spPr>
      </p:pic>
      <p:pic>
        <p:nvPicPr>
          <p:cNvPr id="7" name="Afbeelding 6"/>
          <p:cNvPicPr>
            <a:picLocks noChangeAspect="1"/>
          </p:cNvPicPr>
          <p:nvPr/>
        </p:nvPicPr>
        <p:blipFill rotWithShape="1">
          <a:blip r:embed="rId4"/>
          <a:srcRect r="5273"/>
          <a:stretch/>
        </p:blipFill>
        <p:spPr>
          <a:xfrm>
            <a:off x="278530" y="1011954"/>
            <a:ext cx="6830194" cy="4981575"/>
          </a:xfrm>
          <a:prstGeom prst="rect">
            <a:avLst/>
          </a:prstGeom>
        </p:spPr>
      </p:pic>
    </p:spTree>
    <p:extLst>
      <p:ext uri="{BB962C8B-B14F-4D97-AF65-F5344CB8AC3E}">
        <p14:creationId xmlns:p14="http://schemas.microsoft.com/office/powerpoint/2010/main" val="346905573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p:cNvPicPr>
            <a:picLocks noChangeAspect="1"/>
          </p:cNvPicPr>
          <p:nvPr/>
        </p:nvPicPr>
        <p:blipFill rotWithShape="1">
          <a:blip r:embed="rId3"/>
          <a:srcRect l="2651" t="1918" r="5639" b="3298"/>
          <a:stretch/>
        </p:blipFill>
        <p:spPr>
          <a:xfrm rot="21132331">
            <a:off x="802732" y="1599239"/>
            <a:ext cx="3293225" cy="4703213"/>
          </a:xfrm>
          <a:prstGeom prst="rect">
            <a:avLst/>
          </a:prstGeom>
        </p:spPr>
      </p:pic>
      <p:pic>
        <p:nvPicPr>
          <p:cNvPr id="8" name="Afbeelding 7"/>
          <p:cNvPicPr>
            <a:picLocks noChangeAspect="1"/>
          </p:cNvPicPr>
          <p:nvPr/>
        </p:nvPicPr>
        <p:blipFill rotWithShape="1">
          <a:blip r:embed="rId4"/>
          <a:srcRect l="2285" t="2260" r="4756" b="5580"/>
          <a:stretch/>
        </p:blipFill>
        <p:spPr>
          <a:xfrm rot="807316">
            <a:off x="8430163" y="1475623"/>
            <a:ext cx="3421626" cy="4772801"/>
          </a:xfrm>
          <a:prstGeom prst="rect">
            <a:avLst/>
          </a:prstGeom>
        </p:spPr>
      </p:pic>
      <p:pic>
        <p:nvPicPr>
          <p:cNvPr id="3" name="Afbeelding 2"/>
          <p:cNvPicPr>
            <a:picLocks noChangeAspect="1"/>
          </p:cNvPicPr>
          <p:nvPr/>
        </p:nvPicPr>
        <p:blipFill rotWithShape="1">
          <a:blip r:embed="rId5"/>
          <a:srcRect t="1330" r="2730" b="4427"/>
          <a:stretch/>
        </p:blipFill>
        <p:spPr>
          <a:xfrm>
            <a:off x="4229193" y="1017639"/>
            <a:ext cx="3820622" cy="5073445"/>
          </a:xfrm>
          <a:prstGeom prst="rect">
            <a:avLst/>
          </a:prstGeom>
        </p:spPr>
      </p:pic>
    </p:spTree>
    <p:extLst>
      <p:ext uri="{BB962C8B-B14F-4D97-AF65-F5344CB8AC3E}">
        <p14:creationId xmlns:p14="http://schemas.microsoft.com/office/powerpoint/2010/main" val="18225947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Lokale afspraken</a:t>
            </a:r>
            <a:endParaRPr lang="nl-NL" dirty="0"/>
          </a:p>
        </p:txBody>
      </p:sp>
      <p:pic>
        <p:nvPicPr>
          <p:cNvPr id="4" name="Afbeelding 3"/>
          <p:cNvPicPr>
            <a:picLocks noChangeAspect="1"/>
          </p:cNvPicPr>
          <p:nvPr/>
        </p:nvPicPr>
        <p:blipFill rotWithShape="1">
          <a:blip r:embed="rId3"/>
          <a:srcRect l="1754" t="8562" r="1301" b="3970"/>
          <a:stretch/>
        </p:blipFill>
        <p:spPr>
          <a:xfrm>
            <a:off x="516195" y="1236662"/>
            <a:ext cx="8672051" cy="5581870"/>
          </a:xfrm>
          <a:prstGeom prst="rect">
            <a:avLst/>
          </a:prstGeom>
        </p:spPr>
      </p:pic>
    </p:spTree>
    <p:extLst>
      <p:ext uri="{BB962C8B-B14F-4D97-AF65-F5344CB8AC3E}">
        <p14:creationId xmlns:p14="http://schemas.microsoft.com/office/powerpoint/2010/main" val="226683075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Programma</a:t>
            </a:r>
            <a:endParaRPr lang="nl-NL" dirty="0"/>
          </a:p>
        </p:txBody>
      </p:sp>
      <p:sp>
        <p:nvSpPr>
          <p:cNvPr id="3" name="Tijdelijke aanduiding voor tekst 2"/>
          <p:cNvSpPr>
            <a:spLocks noGrp="1"/>
          </p:cNvSpPr>
          <p:nvPr>
            <p:ph type="body" sz="quarter" idx="10"/>
          </p:nvPr>
        </p:nvSpPr>
        <p:spPr/>
        <p:txBody>
          <a:bodyPr/>
          <a:lstStyle/>
          <a:p>
            <a:pPr marL="457200" indent="-457200">
              <a:buFont typeface="+mj-lt"/>
              <a:buAutoNum type="arabicPeriod"/>
            </a:pPr>
            <a:endParaRPr lang="nl-NL" dirty="0" smtClean="0"/>
          </a:p>
          <a:p>
            <a:pPr marL="457200" indent="-457200">
              <a:buFont typeface="+mj-lt"/>
              <a:buAutoNum type="arabicPeriod"/>
            </a:pPr>
            <a:r>
              <a:rPr lang="nl-NL" dirty="0" smtClean="0"/>
              <a:t>Biologische geneesmiddelen </a:t>
            </a:r>
            <a:endParaRPr lang="nl-NL" sz="1600" dirty="0" smtClean="0"/>
          </a:p>
          <a:p>
            <a:pPr marL="457200" indent="-457200">
              <a:buFont typeface="+mj-lt"/>
              <a:buAutoNum type="arabicPeriod"/>
            </a:pPr>
            <a:r>
              <a:rPr lang="nl-NL" dirty="0" smtClean="0"/>
              <a:t>Biosimilars</a:t>
            </a:r>
            <a:endParaRPr lang="nl-NL" sz="1600" dirty="0" smtClean="0"/>
          </a:p>
          <a:p>
            <a:pPr marL="457200" indent="-457200">
              <a:buFont typeface="+mj-lt"/>
              <a:buAutoNum type="arabicPeriod"/>
            </a:pPr>
            <a:r>
              <a:rPr lang="nl-NL" dirty="0" smtClean="0"/>
              <a:t>Omzetten van of naar een biosimilar insuline</a:t>
            </a:r>
          </a:p>
        </p:txBody>
      </p:sp>
      <p:pic>
        <p:nvPicPr>
          <p:cNvPr id="4" name="Picture 3" descr="G:\Interne org\Illustraties\Istockphoto\iStock_000010591898XXLarge 7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41207" y="3982065"/>
            <a:ext cx="2712593" cy="21693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607192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Afsluiting</a:t>
            </a:r>
            <a:endParaRPr lang="nl-NL" dirty="0"/>
          </a:p>
        </p:txBody>
      </p:sp>
      <p:pic>
        <p:nvPicPr>
          <p:cNvPr id="5124" name="Picture 4" descr="A positive word calls for action time to work Vector Image"/>
          <p:cNvPicPr>
            <a:picLocks noChangeAspect="1" noChangeArrowheads="1"/>
          </p:cNvPicPr>
          <p:nvPr/>
        </p:nvPicPr>
        <p:blipFill rotWithShape="1">
          <a:blip r:embed="rId3">
            <a:extLst>
              <a:ext uri="{28A0092B-C50C-407E-A947-70E740481C1C}">
                <a14:useLocalDpi xmlns:a14="http://schemas.microsoft.com/office/drawing/2010/main" val="0"/>
              </a:ext>
            </a:extLst>
          </a:blip>
          <a:srcRect b="10622"/>
          <a:stretch/>
        </p:blipFill>
        <p:spPr bwMode="auto">
          <a:xfrm>
            <a:off x="3471234" y="1170178"/>
            <a:ext cx="4875213" cy="4705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2978537"/>
      </p:ext>
    </p:extLst>
  </p:cSld>
  <p:clrMapOvr>
    <a:masterClrMapping/>
  </p:clrMapOvr>
  <p:timing>
    <p:tnLst>
      <p:par>
        <p:cTn id="1" dur="indefinite" restart="never" nodeType="tmRoot"/>
      </p:par>
    </p:tnLst>
  </p:timing>
</p:sld>
</file>

<file path=ppt/theme/theme1.xml><?xml version="1.0" encoding="utf-8"?>
<a:theme xmlns:a="http://schemas.openxmlformats.org/drawingml/2006/main" name="IVM-thema">
  <a:themeElements>
    <a:clrScheme name="test1">
      <a:dk1>
        <a:srgbClr val="702283"/>
      </a:dk1>
      <a:lt1>
        <a:srgbClr val="FFFFFF"/>
      </a:lt1>
      <a:dk2>
        <a:srgbClr val="00AFD3"/>
      </a:dk2>
      <a:lt2>
        <a:srgbClr val="FFFFFF"/>
      </a:lt2>
      <a:accent1>
        <a:srgbClr val="7650A0"/>
      </a:accent1>
      <a:accent2>
        <a:srgbClr val="8093DC"/>
      </a:accent2>
      <a:accent3>
        <a:srgbClr val="0099B8"/>
      </a:accent3>
      <a:accent4>
        <a:srgbClr val="1ECAD3"/>
      </a:accent4>
      <a:accent5>
        <a:srgbClr val="549556"/>
      </a:accent5>
      <a:accent6>
        <a:srgbClr val="E31C79"/>
      </a:accent6>
      <a:hlink>
        <a:srgbClr val="005878"/>
      </a:hlink>
      <a:folHlink>
        <a:srgbClr val="7030A0"/>
      </a:folHlink>
    </a:clrScheme>
    <a:fontScheme name="Aangepast 1">
      <a:majorFont>
        <a:latin typeface="Verdana"/>
        <a:ea typeface=""/>
        <a:cs typeface=""/>
      </a:majorFont>
      <a:minorFont>
        <a:latin typeface="Verdana"/>
        <a:ea typeface=""/>
        <a:cs typeface=""/>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e1" id="{F100D2ED-757F-47C6-B81B-F0BC93494517}" vid="{9393B8DB-842B-4471-96FB-8BA84D928BAD}"/>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IVM-sjabloon</Template>
  <TotalTime>1507</TotalTime>
  <Words>4598</Words>
  <Application>Microsoft Office PowerPoint</Application>
  <PresentationFormat>Breedbeeld</PresentationFormat>
  <Paragraphs>488</Paragraphs>
  <Slides>47</Slides>
  <Notes>40</Notes>
  <HiddenSlides>0</HiddenSlides>
  <MMClips>0</MMClips>
  <ScaleCrop>false</ScaleCrop>
  <HeadingPairs>
    <vt:vector size="6" baseType="variant">
      <vt:variant>
        <vt:lpstr>Gebruikte lettertypen</vt:lpstr>
      </vt:variant>
      <vt:variant>
        <vt:i4>6</vt:i4>
      </vt:variant>
      <vt:variant>
        <vt:lpstr>Thema</vt:lpstr>
      </vt:variant>
      <vt:variant>
        <vt:i4>1</vt:i4>
      </vt:variant>
      <vt:variant>
        <vt:lpstr>Diatitels</vt:lpstr>
      </vt:variant>
      <vt:variant>
        <vt:i4>47</vt:i4>
      </vt:variant>
    </vt:vector>
  </HeadingPairs>
  <TitlesOfParts>
    <vt:vector size="54" baseType="lpstr">
      <vt:lpstr>Arial</vt:lpstr>
      <vt:lpstr>Calibri</vt:lpstr>
      <vt:lpstr>Calibri Light</vt:lpstr>
      <vt:lpstr>Times New Roman</vt:lpstr>
      <vt:lpstr>Verdana</vt:lpstr>
      <vt:lpstr>Wingdings</vt:lpstr>
      <vt:lpstr>IVM-thema</vt:lpstr>
      <vt:lpstr>Biosimilar insulines</vt:lpstr>
      <vt:lpstr>Programma</vt:lpstr>
      <vt:lpstr>Biologische geneesmiddelen</vt:lpstr>
      <vt:lpstr>Een inleidende vraag</vt:lpstr>
      <vt:lpstr>Biologische geneesmiddelen</vt:lpstr>
      <vt:lpstr>Biologisch versus synthetisch</vt:lpstr>
      <vt:lpstr>Grootte en structuur (1)</vt:lpstr>
      <vt:lpstr>Grootte en structuur (2)</vt:lpstr>
      <vt:lpstr>Productie van biologische geneesmiddelen</vt:lpstr>
      <vt:lpstr>Kosten ontwikkeling biologisch geneesmiddel</vt:lpstr>
      <vt:lpstr>Welke biologische geneesmiddelen kent u?</vt:lpstr>
      <vt:lpstr>Biologische geneesmiddelen: voorbeelden</vt:lpstr>
      <vt:lpstr>Programma</vt:lpstr>
      <vt:lpstr>Biosimilars</vt:lpstr>
      <vt:lpstr>Een inleidende vraag</vt:lpstr>
      <vt:lpstr>Identiek?</vt:lpstr>
      <vt:lpstr>Biosimilars </vt:lpstr>
      <vt:lpstr>Ontwikkeling biosimilars</vt:lpstr>
      <vt:lpstr>Veiligheid biosimilars (1)</vt:lpstr>
      <vt:lpstr>Veiligheid biosimilars (2)</vt:lpstr>
      <vt:lpstr>Verschil in bijwerkingen?</vt:lpstr>
      <vt:lpstr>Effect introductie biosimilars (1)</vt:lpstr>
      <vt:lpstr>Effect introductie biosimilars (2)</vt:lpstr>
      <vt:lpstr>Geregistreerde biosimilars door EMA</vt:lpstr>
      <vt:lpstr>Biosimilars in de eerste lijn</vt:lpstr>
      <vt:lpstr>Programma</vt:lpstr>
      <vt:lpstr>Omzetten van of naar een biosimilar insuline</vt:lpstr>
      <vt:lpstr>Effecten introductie biosimilar insulines</vt:lpstr>
      <vt:lpstr>Preferentiebeleid insulines</vt:lpstr>
      <vt:lpstr>Preferentiebeleid insuline glargine 2021</vt:lpstr>
      <vt:lpstr>Preferentiebeleid insuline aspart 2021</vt:lpstr>
      <vt:lpstr>Preferentiebeleid insuline lispro 2021</vt:lpstr>
      <vt:lpstr>Preferentiebeleid NPH-insuline 2021</vt:lpstr>
      <vt:lpstr>Standpunten biosimilar (insulines)</vt:lpstr>
      <vt:lpstr>Onder voorwaarden? (1) </vt:lpstr>
      <vt:lpstr>Onder voorwaarden? (2) </vt:lpstr>
      <vt:lpstr>Ervaring?</vt:lpstr>
      <vt:lpstr>Praktische problemen</vt:lpstr>
      <vt:lpstr>Andere bezwaren</vt:lpstr>
      <vt:lpstr>Omgaan met bezwaren - patiëntbeleving</vt:lpstr>
      <vt:lpstr>Aandachtspunten bij voorlichting</vt:lpstr>
      <vt:lpstr>Toolbox Doelmatig insulinegebruik</vt:lpstr>
      <vt:lpstr>PowerPoint-presentatie</vt:lpstr>
      <vt:lpstr>PowerPoint-presentatie</vt:lpstr>
      <vt:lpstr>Lokale afspraken</vt:lpstr>
      <vt:lpstr>Programma</vt:lpstr>
      <vt:lpstr>Afsluiting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Tinie Engelen</dc:creator>
  <cp:lastModifiedBy>Marieke van den Berk-Bulsink</cp:lastModifiedBy>
  <cp:revision>145</cp:revision>
  <dcterms:created xsi:type="dcterms:W3CDTF">2018-11-06T14:30:34Z</dcterms:created>
  <dcterms:modified xsi:type="dcterms:W3CDTF">2021-03-31T12:24:08Z</dcterms:modified>
</cp:coreProperties>
</file>